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3"/>
  </p:notesMasterIdLst>
  <p:sldIdLst>
    <p:sldId id="256" r:id="rId2"/>
    <p:sldId id="544" r:id="rId3"/>
    <p:sldId id="543" r:id="rId4"/>
    <p:sldId id="281" r:id="rId5"/>
    <p:sldId id="326" r:id="rId6"/>
    <p:sldId id="327" r:id="rId7"/>
    <p:sldId id="535" r:id="rId8"/>
    <p:sldId id="467" r:id="rId9"/>
    <p:sldId id="329" r:id="rId10"/>
    <p:sldId id="468" r:id="rId11"/>
    <p:sldId id="469" r:id="rId12"/>
    <p:sldId id="470" r:id="rId13"/>
    <p:sldId id="471" r:id="rId14"/>
    <p:sldId id="472" r:id="rId15"/>
    <p:sldId id="475" r:id="rId16"/>
    <p:sldId id="548" r:id="rId17"/>
    <p:sldId id="473" r:id="rId18"/>
    <p:sldId id="474" r:id="rId19"/>
    <p:sldId id="476" r:id="rId20"/>
    <p:sldId id="477" r:id="rId21"/>
    <p:sldId id="536" r:id="rId22"/>
    <p:sldId id="478" r:id="rId23"/>
    <p:sldId id="479" r:id="rId24"/>
    <p:sldId id="480" r:id="rId25"/>
    <p:sldId id="481" r:id="rId26"/>
    <p:sldId id="482" r:id="rId27"/>
    <p:sldId id="519" r:id="rId28"/>
    <p:sldId id="492" r:id="rId29"/>
    <p:sldId id="508" r:id="rId30"/>
    <p:sldId id="509" r:id="rId31"/>
    <p:sldId id="510" r:id="rId32"/>
    <p:sldId id="512" r:id="rId33"/>
    <p:sldId id="514" r:id="rId34"/>
    <p:sldId id="515" r:id="rId35"/>
    <p:sldId id="516" r:id="rId36"/>
    <p:sldId id="490" r:id="rId37"/>
    <p:sldId id="521" r:id="rId38"/>
    <p:sldId id="522" r:id="rId39"/>
    <p:sldId id="523" r:id="rId40"/>
    <p:sldId id="542" r:id="rId41"/>
    <p:sldId id="524" r:id="rId42"/>
    <p:sldId id="525" r:id="rId43"/>
    <p:sldId id="526" r:id="rId44"/>
    <p:sldId id="527" r:id="rId45"/>
    <p:sldId id="541" r:id="rId46"/>
    <p:sldId id="539" r:id="rId47"/>
    <p:sldId id="586" r:id="rId48"/>
    <p:sldId id="549" r:id="rId49"/>
    <p:sldId id="550" r:id="rId50"/>
    <p:sldId id="551" r:id="rId51"/>
    <p:sldId id="552" r:id="rId52"/>
    <p:sldId id="553" r:id="rId53"/>
    <p:sldId id="554" r:id="rId54"/>
    <p:sldId id="557" r:id="rId55"/>
    <p:sldId id="584" r:id="rId56"/>
    <p:sldId id="555" r:id="rId57"/>
    <p:sldId id="559" r:id="rId58"/>
    <p:sldId id="560" r:id="rId59"/>
    <p:sldId id="561" r:id="rId60"/>
    <p:sldId id="585" r:id="rId61"/>
    <p:sldId id="570" r:id="rId62"/>
    <p:sldId id="562" r:id="rId63"/>
    <p:sldId id="563" r:id="rId64"/>
    <p:sldId id="566" r:id="rId65"/>
    <p:sldId id="569" r:id="rId66"/>
    <p:sldId id="587" r:id="rId67"/>
    <p:sldId id="574" r:id="rId68"/>
    <p:sldId id="588" r:id="rId69"/>
    <p:sldId id="580" r:id="rId70"/>
    <p:sldId id="581" r:id="rId71"/>
    <p:sldId id="537" r:id="rId72"/>
    <p:sldId id="324" r:id="rId73"/>
    <p:sldId id="545" r:id="rId74"/>
    <p:sldId id="546" r:id="rId75"/>
    <p:sldId id="547" r:id="rId76"/>
    <p:sldId id="531" r:id="rId77"/>
    <p:sldId id="532" r:id="rId78"/>
    <p:sldId id="533" r:id="rId79"/>
    <p:sldId id="534" r:id="rId80"/>
    <p:sldId id="538" r:id="rId81"/>
    <p:sldId id="325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593" autoAdjust="0"/>
  </p:normalViewPr>
  <p:slideViewPr>
    <p:cSldViewPr snapToGrid="0" showGuides="1">
      <p:cViewPr>
        <p:scale>
          <a:sx n="100" d="100"/>
          <a:sy n="100" d="100"/>
        </p:scale>
        <p:origin x="-906" y="-5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397F7-332A-4A50-B1D3-A64C8DDA38F3}" type="datetimeFigureOut">
              <a:rPr lang="en-US" smtClean="0"/>
              <a:t>14-Nov-19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4A62-BA2D-40BE-8B89-E25182DBD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34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h(x) = \</a:t>
            </a:r>
            <a:r>
              <a:rPr lang="en-US" dirty="0" err="1"/>
              <a:t>frac</a:t>
            </a:r>
            <a:r>
              <a:rPr lang="en-US" dirty="0"/>
              <a:t>{1}{\</a:t>
            </a:r>
            <a:r>
              <a:rPr lang="en-US" dirty="0" err="1"/>
              <a:t>sqrt</a:t>
            </a:r>
            <a:r>
              <a:rPr lang="en-US" dirty="0"/>
              <a:t>{2\pi \sigma^2}} e^{-\</a:t>
            </a:r>
            <a:r>
              <a:rPr lang="en-US" dirty="0" err="1"/>
              <a:t>frac</a:t>
            </a:r>
            <a:r>
              <a:rPr lang="en-US" dirty="0"/>
              <a:t>{x^2+y^2}{2 \sigma^2}}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96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15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G=H \</a:t>
            </a:r>
            <a:r>
              <a:rPr lang="en-US" dirty="0" err="1"/>
              <a:t>cdot</a:t>
            </a:r>
            <a:r>
              <a:rPr lang="en-US" dirty="0"/>
              <a:t>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94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80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97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05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15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57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5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02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29547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3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2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14-Nov-19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68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3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14-Nov-19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4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95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6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14-Nov-19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0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gif"/><Relationship Id="rId4" Type="http://schemas.openxmlformats.org/officeDocument/2006/relationships/image" Target="../media/image38.gi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agon-wheel_effect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83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85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gif"/><Relationship Id="rId5" Type="http://schemas.openxmlformats.org/officeDocument/2006/relationships/image" Target="../media/image88.gif"/><Relationship Id="rId4" Type="http://schemas.openxmlformats.org/officeDocument/2006/relationships/image" Target="../media/image87.gi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gif"/><Relationship Id="rId5" Type="http://schemas.openxmlformats.org/officeDocument/2006/relationships/image" Target="../media/image88.gif"/><Relationship Id="rId4" Type="http://schemas.openxmlformats.org/officeDocument/2006/relationships/image" Target="../media/image87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gif"/><Relationship Id="rId5" Type="http://schemas.openxmlformats.org/officeDocument/2006/relationships/image" Target="../media/image88.gif"/><Relationship Id="rId4" Type="http://schemas.openxmlformats.org/officeDocument/2006/relationships/image" Target="../media/image87.gi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gif"/><Relationship Id="rId5" Type="http://schemas.openxmlformats.org/officeDocument/2006/relationships/image" Target="../media/image88.gif"/><Relationship Id="rId4" Type="http://schemas.openxmlformats.org/officeDocument/2006/relationships/image" Target="../media/image87.gi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gif"/><Relationship Id="rId5" Type="http://schemas.openxmlformats.org/officeDocument/2006/relationships/image" Target="../media/image87.gif"/><Relationship Id="rId4" Type="http://schemas.openxmlformats.org/officeDocument/2006/relationships/image" Target="../media/image86.gi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gif"/><Relationship Id="rId5" Type="http://schemas.openxmlformats.org/officeDocument/2006/relationships/image" Target="../media/image87.gif"/><Relationship Id="rId4" Type="http://schemas.openxmlformats.org/officeDocument/2006/relationships/image" Target="../media/image86.gi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02F85B-26D7-4C19-B299-91B2C9FA20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Image processing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0FCAA62-E21A-45DC-B115-49FCE99F0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filter computer vision lenna">
            <a:extLst>
              <a:ext uri="{FF2B5EF4-FFF2-40B4-BE49-F238E27FC236}">
                <a16:creationId xmlns="" xmlns:a16="http://schemas.microsoft.com/office/drawing/2014/main" id="{5CE308DA-4F66-49B4-935A-D3B1870E9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719" y="1156997"/>
            <a:ext cx="6939555" cy="453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42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=""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=""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=""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=""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=""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=""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=""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=""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=""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=""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=""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=""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=""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=""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=""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  <a:r>
                <a:rPr lang="en-US" sz="2000" dirty="0">
                  <a:latin typeface="+mj-lt"/>
                </a:rPr>
                <a:t> (?)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=""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=""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=""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=""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=""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=""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=""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=""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=""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=""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8FC7B7D5-8AA2-4288-81B6-8DA0AC44ED60}"/>
              </a:ext>
            </a:extLst>
          </p:cNvPr>
          <p:cNvSpPr/>
          <p:nvPr/>
        </p:nvSpPr>
        <p:spPr>
          <a:xfrm>
            <a:off x="3135296" y="3078624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47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=""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=""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=""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=""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=""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=""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=""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=""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=""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=""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=""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=""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=""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=""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=""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  <a:r>
                <a:rPr lang="en-US" sz="2000" dirty="0">
                  <a:latin typeface="+mj-lt"/>
                </a:rPr>
                <a:t> (?)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=""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=""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=""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=""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=""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=""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=""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=""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=""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=""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70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=""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=""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=""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=""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=""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=""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=""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=""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=""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=""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=""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=""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=""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=""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=""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  <a:r>
                <a:rPr lang="en-US" sz="2000" dirty="0">
                  <a:latin typeface="+mj-lt"/>
                </a:rPr>
                <a:t> (?)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=""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=""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=""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=""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=""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=""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=""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=""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=""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=""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=""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=""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=""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=""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=""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=""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=""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=""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=""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=""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=""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=""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=""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=""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=""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  <a:r>
                <a:rPr lang="en-US" sz="2000" dirty="0">
                  <a:latin typeface="+mj-lt"/>
                </a:rPr>
                <a:t> (?)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=""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=""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=""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=""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=""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=""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=""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=""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=""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=""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33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=""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=""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=""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=""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=""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=""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=""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=""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=""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=""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=""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=""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=""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=""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=""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b="0" dirty="0">
                  <a:latin typeface="+mj-lt"/>
                </a:rPr>
                <a:t>ontrast</a:t>
              </a:r>
              <a:r>
                <a:rPr lang="en-US" sz="2000" b="0" dirty="0">
                  <a:latin typeface="+mj-lt"/>
                </a:rPr>
                <a:t> (?)</a:t>
              </a:r>
              <a:endParaRPr sz="2000" b="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=""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=""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=""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=""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=""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=""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=""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=""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=""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=""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20253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1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45AD90-0FFF-4BF0-90DE-3FB10E78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5087572B-8257-4B82-9410-3D499609CF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6361289" cy="5715000"/>
              </a:xfrm>
            </p:spPr>
            <p:txBody>
              <a:bodyPr/>
              <a:lstStyle/>
              <a:p>
                <a:r>
                  <a:rPr lang="en-US" b="1" dirty="0"/>
                  <a:t>Contrast</a:t>
                </a:r>
                <a:r>
                  <a:rPr lang="en-US" dirty="0"/>
                  <a:t> in visual perception is the difference in appearance of two or more parts of a field seen.</a:t>
                </a:r>
              </a:p>
              <a:p>
                <a:r>
                  <a:rPr lang="en-US" dirty="0"/>
                  <a:t>The human visual system is more sensitive to contrast than absolute luminance; </a:t>
                </a:r>
              </a:p>
              <a:p>
                <a:r>
                  <a:rPr lang="en-US" b="1" dirty="0"/>
                  <a:t>Contrast ratio</a:t>
                </a:r>
                <a:r>
                  <a:rPr lang="en-US" dirty="0"/>
                  <a:t>, or </a:t>
                </a:r>
                <a:r>
                  <a:rPr lang="en-US" b="1" dirty="0"/>
                  <a:t>dynamic range</a:t>
                </a:r>
                <a:r>
                  <a:rPr lang="en-US" dirty="0"/>
                  <a:t>, is </a:t>
                </a:r>
                <a:r>
                  <a:rPr lang="en-US" dirty="0" smtClean="0"/>
                  <a:t>the</a:t>
                </a:r>
                <a:r>
                  <a:rPr lang="en-US" dirty="0"/>
                  <a:t> ratio between the largest and smallest values of the image or 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087572B-8257-4B82-9410-3D499609C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6361289" cy="5715000"/>
              </a:xfrm>
              <a:blipFill rotWithShape="1">
                <a:blip r:embed="rId2"/>
                <a:stretch>
                  <a:fillRect l="-1628" t="-959" r="-3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upload.wikimedia.org/wikipedia/commons/2/20/Contrast_change_photoshop.jpg">
            <a:extLst>
              <a:ext uri="{FF2B5EF4-FFF2-40B4-BE49-F238E27FC236}">
                <a16:creationId xmlns="" xmlns:a16="http://schemas.microsoft.com/office/drawing/2014/main" id="{22F54E46-69B0-4D2C-8F76-930C55E42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689" y="762000"/>
            <a:ext cx="5424311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02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=""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=""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=""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=""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=""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=""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=""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=""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=""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=""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=""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=""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=""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=""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=""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b="0" dirty="0">
                  <a:latin typeface="+mj-lt"/>
                </a:rPr>
                <a:t>ontrast</a:t>
              </a:r>
              <a:r>
                <a:rPr lang="en-US" sz="2000" b="0" dirty="0">
                  <a:latin typeface="+mj-lt"/>
                </a:rPr>
                <a:t> (?)</a:t>
              </a:r>
              <a:endParaRPr sz="2000" b="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=""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=""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=""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=""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=""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=""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=""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=""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=""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=""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20253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35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=""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=""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=""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=""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=""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=""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=""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=""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=""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=""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=""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=""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=""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=""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=""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b="0" dirty="0">
                  <a:latin typeface="+mj-lt"/>
                </a:rPr>
                <a:t>raise contrast (?)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=""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=""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=""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=""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=""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=""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=""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=""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=""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=""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3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=""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=""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=""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=""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=""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=""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=""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=""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=""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=""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=""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=""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=""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=""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=""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b="0" dirty="0">
                  <a:latin typeface="+mj-lt"/>
                </a:rPr>
                <a:t>raise contrast (?)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=""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=""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=""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=""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=""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=""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=""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=""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=""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=""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15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A8E218-9771-4AAB-8AF3-7C94F506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815F15-3662-470D-B57C-1A10004D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10414000" cy="5715000"/>
          </a:xfrm>
        </p:spPr>
        <p:txBody>
          <a:bodyPr/>
          <a:lstStyle/>
          <a:p>
            <a:r>
              <a:rPr lang="en-US" dirty="0"/>
              <a:t>Originally, Due to non-linearities in the old CRT televisions, intensities was seen different then they are.</a:t>
            </a:r>
          </a:p>
          <a:p>
            <a:endParaRPr lang="en-US" dirty="0"/>
          </a:p>
        </p:txBody>
      </p:sp>
      <p:pic>
        <p:nvPicPr>
          <p:cNvPr id="4098" name="Picture 2" descr="https://upload.wikimedia.org/wikipedia/commons/thumb/9/96/GammaCorrection_demo.jpg/220px-GammaCorrection_demo.jpg">
            <a:extLst>
              <a:ext uri="{FF2B5EF4-FFF2-40B4-BE49-F238E27FC236}">
                <a16:creationId xmlns="" xmlns:a16="http://schemas.microsoft.com/office/drawing/2014/main" id="{5518EA10-A81B-49B8-A0D5-0454B8573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0"/>
            <a:ext cx="1371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https://miro.medium.com/max/683/1*gjG0JKF5AHHzakfOgQZmxA.png">
            <a:extLst>
              <a:ext uri="{FF2B5EF4-FFF2-40B4-BE49-F238E27FC236}">
                <a16:creationId xmlns="" xmlns:a16="http://schemas.microsoft.com/office/drawing/2014/main" id="{13BEDA37-A297-48B5-B8DF-60BFFAEB9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841" y="1790699"/>
            <a:ext cx="7250318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0B0AE186-CDC8-4D35-9C10-61C173E71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2" name="Picture 6" descr="https://upload.wikimedia.org/wikipedia/commons/thumb/a/a3/Television_set_from_the_early_1950s.jpg/1024px-Television_set_from_the_early_1950s.jpg">
            <a:extLst>
              <a:ext uri="{FF2B5EF4-FFF2-40B4-BE49-F238E27FC236}">
                <a16:creationId xmlns="" xmlns:a16="http://schemas.microsoft.com/office/drawing/2014/main" id="{852B578D-7249-46D4-A087-87226560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9" y="4267201"/>
            <a:ext cx="2642375" cy="25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85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A8E218-9771-4AAB-8AF3-7C94F506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CA815F15-3662-470D-B57C-1A10004DA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To correct this non linear transformation, gamma correction was done: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is, of course, also applicable for image enhancements.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15F15-3662-470D-B57C-1A10004DA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0B0AE186-CDC8-4D35-9C10-61C173E71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Image result for gamma correction">
            <a:extLst>
              <a:ext uri="{FF2B5EF4-FFF2-40B4-BE49-F238E27FC236}">
                <a16:creationId xmlns="" xmlns:a16="http://schemas.microsoft.com/office/drawing/2014/main" id="{003C981B-BF6D-4492-91D4-97F6E7432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8918"/>
            <a:ext cx="5438775" cy="407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gamma correction">
            <a:extLst>
              <a:ext uri="{FF2B5EF4-FFF2-40B4-BE49-F238E27FC236}">
                <a16:creationId xmlns="" xmlns:a16="http://schemas.microsoft.com/office/drawing/2014/main" id="{CC8CC634-3D24-4049-AABB-E47DC10F5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498" y="3540917"/>
            <a:ext cx="6555502" cy="331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100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b="1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1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56E5C6-A024-4A9D-A219-2077AA3D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DD3F88C-E158-48D1-ABF4-F5F3D8E73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noise is an additive noise that can appear in images due to the system electrical circuitry.</a:t>
            </a:r>
          </a:p>
          <a:p>
            <a:r>
              <a:rPr lang="en-US" dirty="0"/>
              <a:t>This noise is independent of signal strength and independent at each pixel (IID).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BB557B6-AD23-4038-B41C-F70240C6B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33" y="3276600"/>
            <a:ext cx="10836534" cy="3581400"/>
          </a:xfrm>
          <a:prstGeom prst="rect">
            <a:avLst/>
          </a:prstGeom>
        </p:spPr>
      </p:pic>
      <p:sp>
        <p:nvSpPr>
          <p:cNvPr id="5" name="AutoShape 2" descr="p_{G}(z)={\frac  {1}{\sigma {\sqrt  {2\pi }}}}e^{{-{\frac  {(z-\mu )^{2}}{2\sigma ^{2}}}}}">
            <a:extLst>
              <a:ext uri="{FF2B5EF4-FFF2-40B4-BE49-F238E27FC236}">
                <a16:creationId xmlns="" xmlns:a16="http://schemas.microsoft.com/office/drawing/2014/main" id="{5F6B03A2-63AB-4A86-B0F8-437BE0410A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drawing of a person&#10;&#10;Description automatically generated">
            <a:extLst>
              <a:ext uri="{FF2B5EF4-FFF2-40B4-BE49-F238E27FC236}">
                <a16:creationId xmlns="" xmlns:a16="http://schemas.microsoft.com/office/drawing/2014/main" id="{6472C0EB-F50D-4213-BF97-4BE4FE34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176" y="2312465"/>
            <a:ext cx="3257648" cy="81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33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C95EC7-E584-4ABD-B938-C91F1DC5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Salt &amp; Pepper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2585C2-8F64-4FD4-A9E7-FE0756C23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that can be caused by analog-to-digital converter errors, bit errors in transmission, etc.</a:t>
            </a:r>
          </a:p>
          <a:p>
            <a:r>
              <a:rPr lang="en-US" dirty="0"/>
              <a:t>This noise is </a:t>
            </a:r>
            <a:r>
              <a:rPr lang="en-US" b="1" dirty="0"/>
              <a:t>not</a:t>
            </a:r>
            <a:r>
              <a:rPr lang="en-US" dirty="0"/>
              <a:t> additive to the signal strength (a replacement of original value with noise value). </a:t>
            </a:r>
          </a:p>
          <a:p>
            <a:r>
              <a:rPr lang="en-US" dirty="0"/>
              <a:t>This noise is independent of signal strength and independent at each pixel. </a:t>
            </a:r>
          </a:p>
          <a:p>
            <a:endParaRPr lang="en-US" dirty="0"/>
          </a:p>
        </p:txBody>
      </p:sp>
      <p:pic>
        <p:nvPicPr>
          <p:cNvPr id="7170" name="Picture 2" descr="Image result for salt and pepper noise">
            <a:extLst>
              <a:ext uri="{FF2B5EF4-FFF2-40B4-BE49-F238E27FC236}">
                <a16:creationId xmlns="" xmlns:a16="http://schemas.microsoft.com/office/drawing/2014/main" id="{A5439415-ACFA-44AC-9B6F-7BC8E98B5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24" y="3219061"/>
            <a:ext cx="3399551" cy="339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92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D4A49-72E2-4490-93F5-24CAAD82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some more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9B81F76-612E-43CC-863D-83E715668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Shot noise </a:t>
            </a:r>
            <a:r>
              <a:rPr lang="en-US" dirty="0"/>
              <a:t>- caused by statistical quantum fluctuations, that is, variation in the number of photons sensed at a given exposure level in the darker parts of an image (where there are just few photons that enter each pixel “bin”). Modeled as Poisson noise.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Quantization noise </a:t>
            </a:r>
            <a:r>
              <a:rPr lang="en-US" dirty="0"/>
              <a:t>– caused by quantizing the pixels of a sensed image to several discrete levels (analog to digital conversion).</a:t>
            </a:r>
          </a:p>
        </p:txBody>
      </p:sp>
      <p:pic>
        <p:nvPicPr>
          <p:cNvPr id="8194" name="Picture 2" descr="Image result for shot noise images">
            <a:extLst>
              <a:ext uri="{FF2B5EF4-FFF2-40B4-BE49-F238E27FC236}">
                <a16:creationId xmlns="" xmlns:a16="http://schemas.microsoft.com/office/drawing/2014/main" id="{52B0ADFB-319A-46FA-8532-329AA3F3C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1" b="26354"/>
          <a:stretch/>
        </p:blipFill>
        <p:spPr bwMode="auto">
          <a:xfrm>
            <a:off x="2434225" y="2700872"/>
            <a:ext cx="7267575" cy="95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quantization noise">
            <a:extLst>
              <a:ext uri="{FF2B5EF4-FFF2-40B4-BE49-F238E27FC236}">
                <a16:creationId xmlns="" xmlns:a16="http://schemas.microsoft.com/office/drawing/2014/main" id="{067B3E78-3D10-49F6-8A9F-6CAA9DA99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2" b="51845"/>
          <a:stretch/>
        </p:blipFill>
        <p:spPr bwMode="auto">
          <a:xfrm>
            <a:off x="2884082" y="5106520"/>
            <a:ext cx="6367860" cy="164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5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09CC94-522B-430E-9066-4B86DB08C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reduction with LTI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9D3043D-713A-4CED-AF51-4377D79FA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linear filtering operators</a:t>
            </a:r>
            <a:r>
              <a:rPr lang="en-US" dirty="0"/>
              <a:t>, which involve weighted combinations of pixels in small neighborhood.</a:t>
            </a:r>
          </a:p>
          <a:p>
            <a:r>
              <a:rPr lang="en-US" dirty="0"/>
              <a:t>The combination is determined by the filter’s </a:t>
            </a:r>
            <a:r>
              <a:rPr lang="en-US" i="1" dirty="0"/>
              <a:t>kernel</a:t>
            </a:r>
            <a:r>
              <a:rPr lang="en-US" dirty="0"/>
              <a:t>.</a:t>
            </a:r>
          </a:p>
          <a:p>
            <a:r>
              <a:rPr lang="en-US" dirty="0"/>
              <a:t>The same kernel is </a:t>
            </a:r>
            <a:r>
              <a:rPr lang="en-US" i="1" dirty="0"/>
              <a:t>shifted</a:t>
            </a:r>
            <a:r>
              <a:rPr lang="en-US" dirty="0"/>
              <a:t> to all pixel locations so that all pixels use the same linear combination of their neighbors.</a:t>
            </a:r>
          </a:p>
          <a:p>
            <a:r>
              <a:rPr lang="en-US" dirty="0"/>
              <a:t>That’s why it’s called </a:t>
            </a:r>
            <a:r>
              <a:rPr lang="en-US" b="1" dirty="0"/>
              <a:t>linear shift-invariance </a:t>
            </a:r>
            <a:r>
              <a:rPr lang="en-US" dirty="0"/>
              <a:t>(LTI) filter.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24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9A93FF-A2E0-445A-8FB5-2D48BFD6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2D6631BE-0098-4EBA-80A0-708DB0C6C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Works on LTI filters.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be the kernel (of size 2</a:t>
                </a:r>
                <a:r>
                  <a:rPr lang="en-US" i="1" dirty="0"/>
                  <a:t>k</a:t>
                </a:r>
                <a:r>
                  <a:rPr lang="en-US" dirty="0"/>
                  <a:t>+1 x 2</a:t>
                </a:r>
                <a:r>
                  <a:rPr lang="en-US" i="1" dirty="0"/>
                  <a:t>k</a:t>
                </a:r>
                <a:r>
                  <a:rPr lang="en-US" dirty="0"/>
                  <a:t>+1),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output image: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b="1" dirty="0"/>
                  <a:t>Note: </a:t>
                </a:r>
                <a:r>
                  <a:rPr lang="en-US" dirty="0"/>
                  <a:t>by definition, this operator flips the kernel both horizontally and vertically.</a:t>
                </a:r>
                <a:endParaRPr lang="en-US" b="1" dirty="0"/>
              </a:p>
              <a:p>
                <a:r>
                  <a:rPr lang="en-US" dirty="0"/>
                  <a:t>This operation is called </a:t>
                </a:r>
                <a:r>
                  <a:rPr lang="en-US" b="1" dirty="0"/>
                  <a:t>convolution operator </a:t>
                </a:r>
                <a:r>
                  <a:rPr lang="en-US" dirty="0"/>
                  <a:t>and is more compactly noted as: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D6631BE-0098-4EBA-80A0-708DB0C6C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79" t="-959" r="-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s://latex.codecogs.com/gif.latex?%5Cdpi%7B300%7D%20%5Clarge%20g%28i%2Cj%29%3D%5Csum%20_%7Bu%3D-k%7D%5E%7Bk%7D%5Csum%20_%7Bv%3D-k%7D%5E%7Bk%7Dh%5Bu%2Cv%5Df%5Bi-u%2Cj-v%5D">
            <a:extLst>
              <a:ext uri="{FF2B5EF4-FFF2-40B4-BE49-F238E27FC236}">
                <a16:creationId xmlns="" xmlns:a16="http://schemas.microsoft.com/office/drawing/2014/main" id="{B1E2851E-2E85-49D4-BFF8-4F9C7FA4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829" y="1978252"/>
            <a:ext cx="6637627" cy="119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atex.codecogs.com/gif.latex?%5Cdpi%7B300%7D%20%5Clarge%20g%3Dh*f">
            <a:extLst>
              <a:ext uri="{FF2B5EF4-FFF2-40B4-BE49-F238E27FC236}">
                <a16:creationId xmlns="" xmlns:a16="http://schemas.microsoft.com/office/drawing/2014/main" id="{7ECE54DC-50C2-4B84-B750-ED7A9E21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60" y="4598559"/>
            <a:ext cx="22002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86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D4E993-1989-4DB9-B8B1-C1C6A9DEE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mean filter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3AC5A8D-DCA8-4807-9D7A-074D40CE3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kernel is: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Replaces pixel with local average.</a:t>
            </a:r>
          </a:p>
          <a:p>
            <a:r>
              <a:rPr lang="en-US" dirty="0"/>
              <a:t>Has smoothing (blurring) effect</a:t>
            </a:r>
          </a:p>
          <a:p>
            <a:r>
              <a:rPr lang="en-US" dirty="0"/>
              <a:t>The kernel can be in any other size as well (see .</a:t>
            </a:r>
            <a:r>
              <a:rPr lang="en-US" dirty="0" err="1"/>
              <a:t>ipynb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4F00B4B1-23A8-41B0-868B-2D217239921C}"/>
              </a:ext>
            </a:extLst>
          </p:cNvPr>
          <p:cNvGrpSpPr/>
          <p:nvPr/>
        </p:nvGrpSpPr>
        <p:grpSpPr>
          <a:xfrm>
            <a:off x="2850204" y="868203"/>
            <a:ext cx="1658560" cy="1311594"/>
            <a:chOff x="2943477" y="3513478"/>
            <a:chExt cx="1658560" cy="1311594"/>
          </a:xfrm>
        </p:grpSpPr>
        <p:graphicFrame>
          <p:nvGraphicFramePr>
            <p:cNvPr id="5" name="Table">
              <a:extLst>
                <a:ext uri="{FF2B5EF4-FFF2-40B4-BE49-F238E27FC236}">
                  <a16:creationId xmlns="" xmlns:a16="http://schemas.microsoft.com/office/drawing/2014/main" id="{6152A227-07F2-4FDC-96FF-E410BC47D07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50683331"/>
                </p:ext>
              </p:extLst>
            </p:nvPr>
          </p:nvGraphicFramePr>
          <p:xfrm>
            <a:off x="3361309" y="3513478"/>
            <a:ext cx="1240728" cy="1311594"/>
          </p:xfrm>
          <a:graphic>
            <a:graphicData uri="http://schemas.openxmlformats.org/drawingml/2006/table">
              <a:tbl>
                <a:tblPr/>
                <a:tblGrid>
                  <a:gridCol w="413576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413576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413576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340174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6" name="droppedImage.pdf" descr="droppedImage.pdf">
              <a:extLst>
                <a:ext uri="{FF2B5EF4-FFF2-40B4-BE49-F238E27FC236}">
                  <a16:creationId xmlns="" xmlns:a16="http://schemas.microsoft.com/office/drawing/2014/main" id="{EA269F5B-CB87-4E4C-AF90-5DE48EDB0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091" t="23952" b="19161"/>
            <a:stretch/>
          </p:blipFill>
          <p:spPr>
            <a:xfrm>
              <a:off x="2943477" y="3723979"/>
              <a:ext cx="287596" cy="848320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82237701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endParaRPr sz="130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51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sp>
        <p:nvSpPr>
          <p:cNvPr id="157" name="image"/>
          <p:cNvSpPr/>
          <p:nvPr/>
        </p:nvSpPr>
        <p:spPr>
          <a:xfrm>
            <a:off x="3840389" y="1418627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7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0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cxnSp>
        <p:nvCxnSpPr>
          <p:cNvPr id="23" name="Straight Arrow Connector 22"/>
          <p:cNvCxnSpPr>
            <a:cxnSpLocks/>
            <a:stCxn id="25" idx="0"/>
            <a:endCxn id="151" idx="2"/>
          </p:cNvCxnSpPr>
          <p:nvPr/>
        </p:nvCxnSpPr>
        <p:spPr>
          <a:xfrm flipV="1">
            <a:off x="2593817" y="3464719"/>
            <a:ext cx="130332" cy="1205000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25" idx="0"/>
            <a:endCxn id="148" idx="2"/>
          </p:cNvCxnSpPr>
          <p:nvPr/>
        </p:nvCxnSpPr>
        <p:spPr>
          <a:xfrm flipV="1">
            <a:off x="2593817" y="2586038"/>
            <a:ext cx="1662668" cy="2083681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mage"/>
          <p:cNvSpPr/>
          <p:nvPr/>
        </p:nvSpPr>
        <p:spPr>
          <a:xfrm flipH="1">
            <a:off x="492317" y="4669719"/>
            <a:ext cx="4203000" cy="1539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Note that we assume that the kernel coordinates are centered.</a:t>
            </a:r>
          </a:p>
          <a:p>
            <a:pPr algn="ctr"/>
            <a:r>
              <a:rPr lang="en-US" sz="2000" dirty="0">
                <a:latin typeface="+mj-lt"/>
              </a:rPr>
              <a:t>Here the kernel is symmetric horizontally and vertically, so the flipping is not noticeable.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781962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51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847816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19F027-10DF-41C4-9BE3-C6A14222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pic>
        <p:nvPicPr>
          <p:cNvPr id="1026" name="Picture 2" descr="Image result for photoshop color correction">
            <a:extLst>
              <a:ext uri="{FF2B5EF4-FFF2-40B4-BE49-F238E27FC236}">
                <a16:creationId xmlns="" xmlns:a16="http://schemas.microsoft.com/office/drawing/2014/main" id="{5CF3A786-54DC-483D-960C-2255F69F9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02" y="762000"/>
            <a:ext cx="4426598" cy="248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2E8C6E1-54AE-4785-86C2-D2FED368B0BA}"/>
              </a:ext>
            </a:extLst>
          </p:cNvPr>
          <p:cNvSpPr txBox="1"/>
          <p:nvPr/>
        </p:nvSpPr>
        <p:spPr>
          <a:xfrm>
            <a:off x="968310" y="3367630"/>
            <a:ext cx="31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</a:t>
            </a:r>
          </a:p>
          <a:p>
            <a:pPr algn="ctr"/>
            <a:r>
              <a:rPr lang="en-US" dirty="0"/>
              <a:t>(Photoshop image correction)</a:t>
            </a:r>
          </a:p>
        </p:txBody>
      </p:sp>
      <p:pic>
        <p:nvPicPr>
          <p:cNvPr id="1028" name="Picture 4" descr="Image result for mri denoising">
            <a:extLst>
              <a:ext uri="{FF2B5EF4-FFF2-40B4-BE49-F238E27FC236}">
                <a16:creationId xmlns="" xmlns:a16="http://schemas.microsoft.com/office/drawing/2014/main" id="{9163376A-00C7-4C15-97B2-95C167B22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8" y="762000"/>
            <a:ext cx="4077052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5C9AC7E-120B-4BEF-8290-802DC97F9300}"/>
              </a:ext>
            </a:extLst>
          </p:cNvPr>
          <p:cNvSpPr txBox="1"/>
          <p:nvPr/>
        </p:nvSpPr>
        <p:spPr>
          <a:xfrm>
            <a:off x="7612956" y="3411319"/>
            <a:ext cx="31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Medicine</a:t>
            </a:r>
          </a:p>
          <a:p>
            <a:pPr algn="ctr"/>
            <a:r>
              <a:rPr lang="en-US" dirty="0"/>
              <a:t>(MRI denoising)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D45761E-C2C1-4E58-AB71-DA1D9A829AD1}"/>
              </a:ext>
            </a:extLst>
          </p:cNvPr>
          <p:cNvSpPr txBox="1"/>
          <p:nvPr/>
        </p:nvSpPr>
        <p:spPr>
          <a:xfrm>
            <a:off x="863534" y="5631976"/>
            <a:ext cx="37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Robotics</a:t>
            </a:r>
          </a:p>
          <a:p>
            <a:pPr algn="ctr"/>
            <a:r>
              <a:rPr lang="en-US" dirty="0"/>
              <a:t>(OCR – optical character recognition)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93071DE-65B7-45A7-AE1E-2B1CA8644BF2}"/>
              </a:ext>
            </a:extLst>
          </p:cNvPr>
          <p:cNvSpPr/>
          <p:nvPr/>
        </p:nvSpPr>
        <p:spPr>
          <a:xfrm>
            <a:off x="2400300" y="4724400"/>
            <a:ext cx="352425" cy="238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F6AFE965-5CE8-41C0-9CAC-1258B0C6C266}"/>
              </a:ext>
            </a:extLst>
          </p:cNvPr>
          <p:cNvGrpSpPr/>
          <p:nvPr/>
        </p:nvGrpSpPr>
        <p:grpSpPr>
          <a:xfrm>
            <a:off x="203200" y="4129630"/>
            <a:ext cx="4972279" cy="1449393"/>
            <a:chOff x="203200" y="4066914"/>
            <a:chExt cx="6547222" cy="1512109"/>
          </a:xfrm>
        </p:grpSpPr>
        <p:pic>
          <p:nvPicPr>
            <p:cNvPr id="1030" name="Picture 6" descr="Image result for ocr image processing">
              <a:extLst>
                <a:ext uri="{FF2B5EF4-FFF2-40B4-BE49-F238E27FC236}">
                  <a16:creationId xmlns="" xmlns:a16="http://schemas.microsoft.com/office/drawing/2014/main" id="{395D38BD-3908-49D0-AF16-5CCE57E2D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1" t="60213" r="2237"/>
            <a:stretch/>
          </p:blipFill>
          <p:spPr bwMode="auto">
            <a:xfrm>
              <a:off x="203200" y="4066914"/>
              <a:ext cx="4674637" cy="1512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ocr image processing">
              <a:extLst>
                <a:ext uri="{FF2B5EF4-FFF2-40B4-BE49-F238E27FC236}">
                  <a16:creationId xmlns="" xmlns:a16="http://schemas.microsoft.com/office/drawing/2014/main" id="{B648ECF1-89F1-48EB-A9A3-97453D336C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0" r="51524" b="35611"/>
            <a:stretch/>
          </p:blipFill>
          <p:spPr bwMode="auto">
            <a:xfrm>
              <a:off x="4949825" y="4111182"/>
              <a:ext cx="1800597" cy="1467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="" xmlns:a16="http://schemas.microsoft.com/office/drawing/2014/main" id="{2FEADB7C-3FE7-4EF7-AC6D-435BFB71BEDD}"/>
                </a:ext>
              </a:extLst>
            </p:cNvPr>
            <p:cNvCxnSpPr>
              <a:cxnSpLocks/>
              <a:stCxn id="1030" idx="3"/>
            </p:cNvCxnSpPr>
            <p:nvPr/>
          </p:nvCxnSpPr>
          <p:spPr>
            <a:xfrm>
              <a:off x="4877837" y="4822969"/>
              <a:ext cx="39901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="" xmlns:a16="http://schemas.microsoft.com/office/drawing/2014/main" id="{31B9391E-CF85-4A66-B411-CDECA2A804C5}"/>
                </a:ext>
              </a:extLst>
            </p:cNvPr>
            <p:cNvCxnSpPr>
              <a:cxnSpLocks/>
            </p:cNvCxnSpPr>
            <p:nvPr/>
          </p:nvCxnSpPr>
          <p:spPr>
            <a:xfrm>
              <a:off x="2400300" y="4834243"/>
              <a:ext cx="3524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4" name="Picture 10">
            <a:extLst>
              <a:ext uri="{FF2B5EF4-FFF2-40B4-BE49-F238E27FC236}">
                <a16:creationId xmlns="" xmlns:a16="http://schemas.microsoft.com/office/drawing/2014/main" id="{2BC88A67-0002-420D-A555-1548883B6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52"/>
          <a:stretch/>
        </p:blipFill>
        <p:spPr bwMode="auto">
          <a:xfrm>
            <a:off x="7024473" y="4032580"/>
            <a:ext cx="4321381" cy="168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97D6552-3FD8-41D2-8604-DEF4A0673AED}"/>
              </a:ext>
            </a:extLst>
          </p:cNvPr>
          <p:cNvSpPr txBox="1"/>
          <p:nvPr/>
        </p:nvSpPr>
        <p:spPr>
          <a:xfrm>
            <a:off x="7330930" y="5772834"/>
            <a:ext cx="37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Agriculture</a:t>
            </a:r>
          </a:p>
          <a:p>
            <a:pPr algn="ctr"/>
            <a:r>
              <a:rPr lang="en-US" dirty="0"/>
              <a:t>(color ripeness detection)</a:t>
            </a:r>
          </a:p>
        </p:txBody>
      </p:sp>
    </p:spTree>
    <p:extLst>
      <p:ext uri="{BB962C8B-B14F-4D97-AF65-F5344CB8AC3E}">
        <p14:creationId xmlns:p14="http://schemas.microsoft.com/office/powerpoint/2010/main" val="124548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64" name="Table"/>
          <p:cNvGraphicFramePr/>
          <p:nvPr>
            <p:extLst>
              <p:ext uri="{D42A27DB-BD31-4B8C-83A1-F6EECF244321}">
                <p14:modId xmlns:p14="http://schemas.microsoft.com/office/powerpoint/2010/main" val="480551870"/>
              </p:ext>
            </p:extLst>
          </p:nvPr>
        </p:nvGraphicFramePr>
        <p:xfrm>
          <a:off x="7289006" y="1738118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5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66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68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9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75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cxnSp>
        <p:nvCxnSpPr>
          <p:cNvPr id="20" name="Straight Arrow Connector 19"/>
          <p:cNvCxnSpPr>
            <a:endCxn id="165" idx="3"/>
          </p:cNvCxnSpPr>
          <p:nvPr/>
        </p:nvCxnSpPr>
        <p:spPr>
          <a:xfrm flipH="1" flipV="1">
            <a:off x="4967288" y="2164557"/>
            <a:ext cx="5627756" cy="1185864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66" idx="3"/>
          </p:cNvCxnSpPr>
          <p:nvPr/>
        </p:nvCxnSpPr>
        <p:spPr>
          <a:xfrm flipH="1" flipV="1">
            <a:off x="8131970" y="2153841"/>
            <a:ext cx="2463074" cy="1196579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mage"/>
          <p:cNvSpPr/>
          <p:nvPr/>
        </p:nvSpPr>
        <p:spPr>
          <a:xfrm>
            <a:off x="10553947" y="2721308"/>
            <a:ext cx="1596957" cy="1231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shift-invariant: as the pixel shifts, so does the kernel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549642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81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2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83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85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6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9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459280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15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6" name="Rectangle"/>
          <p:cNvSpPr/>
          <p:nvPr/>
        </p:nvSpPr>
        <p:spPr>
          <a:xfrm>
            <a:off x="44029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17" name="Rectangle"/>
          <p:cNvSpPr/>
          <p:nvPr/>
        </p:nvSpPr>
        <p:spPr>
          <a:xfrm>
            <a:off x="81534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19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0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26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264196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49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0" name="Rectangle"/>
          <p:cNvSpPr/>
          <p:nvPr/>
        </p:nvSpPr>
        <p:spPr>
          <a:xfrm>
            <a:off x="46886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51" name="Rectangle"/>
          <p:cNvSpPr/>
          <p:nvPr/>
        </p:nvSpPr>
        <p:spPr>
          <a:xfrm>
            <a:off x="84391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53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54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60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498031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6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7" name="Rectangle"/>
          <p:cNvSpPr/>
          <p:nvPr/>
        </p:nvSpPr>
        <p:spPr>
          <a:xfrm>
            <a:off x="4974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68" name="Rectangle"/>
          <p:cNvSpPr/>
          <p:nvPr/>
        </p:nvSpPr>
        <p:spPr>
          <a:xfrm>
            <a:off x="8724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70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71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77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60964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83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4" name="Rectangle"/>
          <p:cNvSpPr/>
          <p:nvPr/>
        </p:nvSpPr>
        <p:spPr>
          <a:xfrm>
            <a:off x="5260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85" name="Rectangle"/>
          <p:cNvSpPr/>
          <p:nvPr/>
        </p:nvSpPr>
        <p:spPr>
          <a:xfrm>
            <a:off x="9010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87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88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94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61558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3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5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56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46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6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… and the result is</a:t>
            </a:r>
            <a:endParaRPr dirty="0"/>
          </a:p>
        </p:txBody>
      </p:sp>
      <p:sp>
        <p:nvSpPr>
          <p:cNvPr id="17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761189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Another kind of blur filter.</a:t>
                </a:r>
              </a:p>
              <a:p>
                <a:r>
                  <a:rPr lang="en-US" dirty="0"/>
                  <a:t> this filter can be controlled by its size and STD.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kernel is discretized to bins according to the wanted kernel size.</a:t>
                </a:r>
              </a:p>
              <a:p>
                <a:r>
                  <a:rPr lang="en-US" dirty="0"/>
                  <a:t>Isn’t Gaussian function infinite?</a:t>
                </a:r>
              </a:p>
              <a:p>
                <a:pPr lvl="1"/>
                <a:r>
                  <a:rPr lang="en-US" dirty="0"/>
                  <a:t>Most often, the kernel cuts out the remaining lower bins (usually at 2-3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US" b="0" i="0" dirty="0">
                    <a:latin typeface="+mj-lt"/>
                  </a:rPr>
                  <a:t>)</a:t>
                </a:r>
                <a:r>
                  <a:rPr lang="en-US" dirty="0"/>
                  <a:t>.</a:t>
                </a:r>
              </a:p>
              <a:p>
                <a:r>
                  <a:rPr lang="en-US" b="1" dirty="0"/>
                  <a:t>Both Gaussian and mean filters are good against Gaussian noise, but not effective against S&amp;P noise.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217" y="334736"/>
            <a:ext cx="3373189" cy="216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h%28x%29%20%3D%20%5Cfrac%7B1%7D%7B%5Csqrt%7B2%5Cpi%20%5Csigma%5E2%7D%7D%20e%5E%7B-%5Cfrac%7Bx%5E2&amp;plus;y%5E2%7D%7B2%20%5Csigma%5E2%7D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589" y="2029505"/>
            <a:ext cx="4371975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02301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filter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Takes the median value from the given neighbors (and hence can also be considered as a “blurring effect”).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The median of [1, 0, 100] is 1.</a:t>
            </a:r>
          </a:p>
          <a:p>
            <a:r>
              <a:rPr lang="en-US" b="1" dirty="0"/>
              <a:t>Median filter is good against salt and pepper noise, and against Gaussian noise (but not as effective).</a:t>
            </a:r>
          </a:p>
          <a:p>
            <a:r>
              <a:rPr lang="en-US" b="1" dirty="0"/>
              <a:t>Median filter is also more computationally expansive.</a:t>
            </a:r>
          </a:p>
          <a:p>
            <a:r>
              <a:rPr lang="en-US" dirty="0"/>
              <a:t>This filter is not LTI because it’s not linear on its weights.</a:t>
            </a:r>
          </a:p>
        </p:txBody>
      </p:sp>
      <p:pic>
        <p:nvPicPr>
          <p:cNvPr id="2050" name="Picture 2" descr="Image result for median fil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556" y="4544070"/>
            <a:ext cx="3815443" cy="231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74283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.</a:t>
            </a:r>
            <a:r>
              <a:rPr lang="en-US" dirty="0" err="1"/>
              <a:t>ipynb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94752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b="1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9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of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Frequency analysis is not in the scope of the course and is not needed for the rest of the course, but here it can give some intuition. </a:t>
            </a:r>
          </a:p>
          <a:p>
            <a:r>
              <a:rPr lang="en-US" dirty="0"/>
              <a:t>In audio signals (or any other 1D signals) Lower frequencies change less over time than higher frequencies.</a:t>
            </a:r>
          </a:p>
          <a:p>
            <a:pPr lvl="1"/>
            <a:r>
              <a:rPr lang="en-US" dirty="0"/>
              <a:t>In images, the change is represented in change in distance, so images that changes slowly from pixel to pixel has more lower frequencies then others.</a:t>
            </a:r>
          </a:p>
          <a:p>
            <a:r>
              <a:rPr lang="en-US" dirty="0"/>
              <a:t>Natural images are mainly built from low frequencies.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3074" name="Picture 2" descr="Image result for image f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9" y="4000500"/>
            <a:ext cx="7840701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409464" y="4408714"/>
            <a:ext cx="73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</a:t>
            </a:r>
            <a:r>
              <a:rPr lang="en-US" dirty="0" err="1"/>
              <a:t>freqs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450285" y="5532665"/>
            <a:ext cx="73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</a:t>
            </a:r>
            <a:r>
              <a:rPr lang="en-US" dirty="0" err="1"/>
              <a:t>freqs</a:t>
            </a:r>
            <a:endParaRPr lang="en-US" dirty="0"/>
          </a:p>
        </p:txBody>
      </p:sp>
      <p:cxnSp>
        <p:nvCxnSpPr>
          <p:cNvPr id="9" name="Straight Arrow Connector 8"/>
          <p:cNvCxnSpPr>
            <a:stCxn id="5" idx="1"/>
          </p:cNvCxnSpPr>
          <p:nvPr/>
        </p:nvCxnSpPr>
        <p:spPr>
          <a:xfrm flipH="1">
            <a:off x="8115300" y="4731880"/>
            <a:ext cx="2294164" cy="885149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>
            <a:off x="9405257" y="5855831"/>
            <a:ext cx="1045028" cy="602119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1"/>
          </p:cNvCxnSpPr>
          <p:nvPr/>
        </p:nvCxnSpPr>
        <p:spPr>
          <a:xfrm flipH="1">
            <a:off x="6613071" y="5855831"/>
            <a:ext cx="3837214" cy="52864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1"/>
          </p:cNvCxnSpPr>
          <p:nvPr/>
        </p:nvCxnSpPr>
        <p:spPr>
          <a:xfrm flipH="1" flipV="1">
            <a:off x="6678386" y="4874079"/>
            <a:ext cx="3771899" cy="981752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1"/>
          </p:cNvCxnSpPr>
          <p:nvPr/>
        </p:nvCxnSpPr>
        <p:spPr>
          <a:xfrm flipH="1" flipV="1">
            <a:off x="9331779" y="4816929"/>
            <a:ext cx="1118506" cy="1038902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36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frequency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in time (space) domain: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frequency domain- simple multiplication: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https://latex.codecogs.com/gif.latex?%5Cdpi%7B300%7D%20%5Clarge%20g%28i%2Cj%29%3D%5Csum%20_%7Bu%3D-k%7D%5E%7Bk%7D%5Csum%20_%7Bv%3D-k%7D%5E%7Bk%7Dh%5Bu%2Cv%5Df%5Bi-u%2Cj-v%5D">
            <a:extLst>
              <a:ext uri="{FF2B5EF4-FFF2-40B4-BE49-F238E27FC236}">
                <a16:creationId xmlns="" xmlns:a16="http://schemas.microsoft.com/office/drawing/2014/main" id="{B1E2851E-2E85-49D4-BFF8-4F9C7FA4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183" y="1300617"/>
            <a:ext cx="6637627" cy="119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latex.codecogs.com/gif.latex?%5Cdpi%7B300%7D%20%5Clarge%20g%3Dh*f">
            <a:extLst>
              <a:ext uri="{FF2B5EF4-FFF2-40B4-BE49-F238E27FC236}">
                <a16:creationId xmlns="" xmlns:a16="http://schemas.microsoft.com/office/drawing/2014/main" id="{7ECE54DC-50C2-4B84-B750-ED7A9E21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58" y="2784072"/>
            <a:ext cx="22002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atex.codecogs.com/gif.latex?%5Cdpi%7B300%7D%20G%3DH%20%5Ccdot%20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7" y="3988934"/>
            <a:ext cx="2085975" cy="3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049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Low-pass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mean and Gaussian filters are considered low-pass filters because in the frequency domain, they have higher values in the lower frequencies- and when multiplied with frequency spectrums, the high frequencies get smaller.</a:t>
            </a:r>
          </a:p>
          <a:p>
            <a:r>
              <a:rPr lang="en-US" dirty="0"/>
              <a:t>When image is left only with the lower frequencies, the rapidly changes parts of the image (e.g.: edges, noise) are smoothen.</a:t>
            </a:r>
          </a:p>
        </p:txBody>
      </p:sp>
      <p:pic>
        <p:nvPicPr>
          <p:cNvPr id="4" name="Picture 4" descr="Image result for gaussian 2d f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2833168"/>
            <a:ext cx="4744720" cy="402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97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66" y="841827"/>
            <a:ext cx="9059467" cy="559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925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71994E-00B4-4CC6-ADF9-787422E8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of gaussian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D864DD9-857B-449F-B47D-E57503A92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gaussian noise (AWGN) is distributed along all frequencies, LP filter reduce this kind of noise significantly.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B86162B-8DCF-42C3-B295-6BFD4C638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58" y="2540000"/>
            <a:ext cx="8421884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49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1D3DED-9096-4971-A281-BAB87F14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vs. Gaussian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AB5BD58-376E-4747-815F-AE0A7E1E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8964548" cy="2021840"/>
          </a:xfrm>
        </p:spPr>
        <p:txBody>
          <a:bodyPr/>
          <a:lstStyle/>
          <a:p>
            <a:r>
              <a:rPr lang="en-US" dirty="0"/>
              <a:t>Since Mean filter has higher values in the higher frequencies, edge artifacts sometimes remains.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1E31DA8-8D24-451D-B761-8B9B54982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2814"/>
            <a:ext cx="12192000" cy="4225186"/>
          </a:xfrm>
          <a:prstGeom prst="rect">
            <a:avLst/>
          </a:prstGeom>
        </p:spPr>
      </p:pic>
      <p:pic>
        <p:nvPicPr>
          <p:cNvPr id="5" name="Picture 4" descr="Image result for gaussian 2d fft">
            <a:extLst>
              <a:ext uri="{FF2B5EF4-FFF2-40B4-BE49-F238E27FC236}">
                <a16:creationId xmlns="" xmlns:a16="http://schemas.microsoft.com/office/drawing/2014/main" id="{1736421F-CFCE-4128-B06F-60F670210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748" y="67414"/>
            <a:ext cx="3024252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0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</a:t>
            </a:r>
            <a:r>
              <a:rPr lang="en-US" dirty="0" smtClean="0"/>
              <a:t>representation</a:t>
            </a:r>
          </a:p>
          <a:p>
            <a:r>
              <a:rPr lang="en-US" b="1" dirty="0" smtClean="0"/>
              <a:t>Decimation</a:t>
            </a:r>
          </a:p>
          <a:p>
            <a:r>
              <a:rPr lang="en-US" dirty="0" smtClean="0"/>
              <a:t>Interpolation </a:t>
            </a:r>
            <a:endParaRPr lang="en-US" dirty="0"/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2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Image Scaling</a:t>
            </a:r>
          </a:p>
        </p:txBody>
      </p:sp>
      <p:pic>
        <p:nvPicPr>
          <p:cNvPr id="48131" name="Picture 3" descr="van_Gogh_-_Self_Portrai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8867" y="-1371600"/>
            <a:ext cx="8373533" cy="825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323850" y="1716089"/>
            <a:ext cx="5125828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>
                <a:cs typeface="Arial" charset="0"/>
              </a:rPr>
              <a:t>This image is too big to fit on the screen.  How can we generate a half-sized version?</a:t>
            </a:r>
          </a:p>
          <a:p>
            <a:pPr eaLnBrk="0" hangingPunct="0"/>
            <a:endParaRPr lang="en-US" sz="2800" dirty="0">
              <a:cs typeface="Arial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0470927" y="6491289"/>
            <a:ext cx="2639484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chemeClr val="bg2"/>
                </a:solidFill>
              </a:rPr>
              <a:t>Source: S. </a:t>
            </a:r>
            <a:r>
              <a:rPr lang="en-US" sz="1400" dirty="0">
                <a:solidFill>
                  <a:schemeClr val="bg2"/>
                </a:solidFill>
              </a:rPr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142276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Image sub-sampling</a:t>
            </a:r>
          </a:p>
        </p:txBody>
      </p:sp>
      <p:pic>
        <p:nvPicPr>
          <p:cNvPr id="49155" name="Picture 3" descr="vg-nn-hal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7200" y="1360727"/>
            <a:ext cx="4241800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4" descr="vg-nn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7933" y="2325926"/>
            <a:ext cx="2116667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5" descr="vg-nn-eight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50400" y="2808526"/>
            <a:ext cx="10668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1219200" y="5523152"/>
            <a:ext cx="813435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>
                <a:cs typeface="Arial" charset="0"/>
              </a:rPr>
              <a:t>Throw away every other row and column to create a 1/2 size image</a:t>
            </a:r>
          </a:p>
          <a:p>
            <a:pPr lvl="1" eaLnBrk="0" hangingPunct="0"/>
            <a:r>
              <a:rPr lang="en-US" sz="2800" dirty="0">
                <a:cs typeface="Arial" charset="0"/>
              </a:rPr>
              <a:t>- called </a:t>
            </a:r>
            <a:r>
              <a:rPr lang="en-US" sz="2800" b="1" dirty="0">
                <a:cs typeface="Arial" charset="0"/>
              </a:rPr>
              <a:t>image </a:t>
            </a:r>
            <a:r>
              <a:rPr lang="en-US" sz="2800" b="1" dirty="0" smtClean="0">
                <a:cs typeface="Arial" charset="0"/>
              </a:rPr>
              <a:t>sub-sampling </a:t>
            </a:r>
            <a:r>
              <a:rPr lang="en-US" sz="2800" dirty="0" smtClean="0">
                <a:cs typeface="Arial" charset="0"/>
              </a:rPr>
              <a:t>or </a:t>
            </a:r>
            <a:r>
              <a:rPr lang="en-US" sz="2800" b="1" dirty="0" smtClean="0">
                <a:cs typeface="Arial" charset="0"/>
              </a:rPr>
              <a:t>decimation</a:t>
            </a:r>
            <a:endParaRPr lang="en-US" sz="2800" b="1" dirty="0">
              <a:cs typeface="Arial" charset="0"/>
            </a:endParaRP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7418917" y="4459526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1/4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9654117" y="3862626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1/8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9956801" y="6491289"/>
            <a:ext cx="2639484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Source: S. </a:t>
            </a:r>
            <a:r>
              <a:rPr lang="en-US" sz="1400" dirty="0"/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298350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rgb decomposition">
            <a:extLst>
              <a:ext uri="{FF2B5EF4-FFF2-40B4-BE49-F238E27FC236}">
                <a16:creationId xmlns="" xmlns:a16="http://schemas.microsoft.com/office/drawing/2014/main" id="{F754B1C0-3961-4DD0-8D75-FE9AAC170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/>
          <a:stretch/>
        </p:blipFill>
        <p:spPr bwMode="auto">
          <a:xfrm>
            <a:off x="0" y="1483865"/>
            <a:ext cx="12192002" cy="537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88A31D-0AF2-43CB-B9BA-3CCB5DBF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32C6BB44-59E8-492F-BCA5-9A79BE986C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cane think of image as a 3d matrix of discrete RGB values.</a:t>
                </a:r>
              </a:p>
              <a:p>
                <a:r>
                  <a:rPr lang="en-US" dirty="0"/>
                  <a:t>The values mark the intensity of each color channel and are usually of type uint8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{0,…,255}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6BB44-59E8-492F-BCA5-9A79BE986C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3641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vg-nn-hal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866571"/>
            <a:ext cx="3441384" cy="3397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 descr="vg-nn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500" y="1868967"/>
            <a:ext cx="3441385" cy="3407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Picture 4" descr="vg-nn-eight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48701" y="1857374"/>
            <a:ext cx="3460275" cy="341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Image sub-sampling</a:t>
            </a:r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5273675" y="5638814"/>
            <a:ext cx="15838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cs typeface="Arial" charset="0"/>
              </a:rPr>
              <a:t>1/4  </a:t>
            </a:r>
            <a:r>
              <a:rPr lang="en-US">
                <a:cs typeface="Arial" charset="0"/>
              </a:rPr>
              <a:t>(2x zoom)</a:t>
            </a:r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9598025" y="5638814"/>
            <a:ext cx="15838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cs typeface="Arial" charset="0"/>
              </a:rPr>
              <a:t>1/8  </a:t>
            </a:r>
            <a:r>
              <a:rPr lang="en-US" dirty="0">
                <a:cs typeface="Arial" charset="0"/>
              </a:rPr>
              <a:t>(4x zoom)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1727201" y="5638814"/>
            <a:ext cx="5437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cs typeface="Arial" charset="0"/>
              </a:rPr>
              <a:t>1/2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9956801" y="6491289"/>
            <a:ext cx="2639484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Source: S. </a:t>
            </a:r>
            <a:r>
              <a:rPr lang="en-US" sz="1400" dirty="0"/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18524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1430" y="1366590"/>
            <a:ext cx="9231085" cy="5092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0174515" y="6491289"/>
            <a:ext cx="197396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F. Durand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Image sub-sampling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4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 l="7500" t="7025" r="7187" b="21312"/>
          <a:stretch>
            <a:fillRect/>
          </a:stretch>
        </p:blipFill>
        <p:spPr bwMode="auto">
          <a:xfrm>
            <a:off x="2641600" y="2247235"/>
            <a:ext cx="69342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Even worse for synthetic images</a:t>
            </a: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L. Zhang</a:t>
            </a:r>
          </a:p>
        </p:txBody>
      </p:sp>
    </p:spTree>
    <p:extLst>
      <p:ext uri="{BB962C8B-B14F-4D97-AF65-F5344CB8AC3E}">
        <p14:creationId xmlns:p14="http://schemas.microsoft.com/office/powerpoint/2010/main" val="4073586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2800" y="2677934"/>
            <a:ext cx="10668000" cy="4256314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Occurs when your sampling rate is not high enough to capture the amount of detail in your image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Can give you the wrong signal/image—an </a:t>
            </a:r>
            <a:r>
              <a:rPr lang="en-US" i="1" dirty="0" smtClean="0"/>
              <a:t>alias</a:t>
            </a: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To do sampling right, need to understand the structure of your signal/image</a:t>
            </a:r>
          </a:p>
          <a:p>
            <a:r>
              <a:rPr lang="en-US" dirty="0" smtClean="0"/>
              <a:t>To </a:t>
            </a:r>
            <a:r>
              <a:rPr lang="en-US" dirty="0"/>
              <a:t>avoid aliasing:</a:t>
            </a:r>
          </a:p>
          <a:p>
            <a:pPr lvl="1"/>
            <a:r>
              <a:rPr lang="en-US" sz="2800" b="1" dirty="0"/>
              <a:t>sampling rate </a:t>
            </a:r>
            <a:r>
              <a:rPr lang="en-US" sz="2800" b="1" dirty="0">
                <a:cs typeface="Arial" charset="0"/>
              </a:rPr>
              <a:t>≥</a:t>
            </a:r>
            <a:r>
              <a:rPr lang="en-US" sz="2800" b="1" dirty="0"/>
              <a:t> 2 * max frequency </a:t>
            </a:r>
            <a:r>
              <a:rPr lang="en-US" sz="2800" dirty="0"/>
              <a:t>in the image</a:t>
            </a:r>
          </a:p>
          <a:p>
            <a:pPr lvl="1"/>
            <a:r>
              <a:rPr lang="en-US" sz="2800" dirty="0" smtClean="0"/>
              <a:t>This </a:t>
            </a:r>
            <a:r>
              <a:rPr lang="en-US" sz="2800" dirty="0"/>
              <a:t>minimum sampling rate is called the </a:t>
            </a:r>
            <a:r>
              <a:rPr lang="en-US" sz="2800" b="1" dirty="0" err="1"/>
              <a:t>Nyquist</a:t>
            </a:r>
            <a:r>
              <a:rPr lang="en-US" sz="2800" b="1" dirty="0"/>
              <a:t> rate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  <p:pic>
        <p:nvPicPr>
          <p:cNvPr id="4" name="Picture 5" descr="alia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61685" y="1088572"/>
            <a:ext cx="7268633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L. Zhang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Aliasing</a:t>
            </a:r>
          </a:p>
        </p:txBody>
      </p:sp>
    </p:spTree>
    <p:extLst>
      <p:ext uri="{BB962C8B-B14F-4D97-AF65-F5344CB8AC3E}">
        <p14:creationId xmlns:p14="http://schemas.microsoft.com/office/powerpoint/2010/main" val="142848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76200"/>
            <a:ext cx="10972800" cy="1143000"/>
          </a:xfrm>
        </p:spPr>
        <p:txBody>
          <a:bodyPr/>
          <a:lstStyle/>
          <a:p>
            <a:r>
              <a:rPr lang="en-US" dirty="0" err="1"/>
              <a:t>Nyquist</a:t>
            </a:r>
            <a:r>
              <a:rPr lang="en-US" dirty="0"/>
              <a:t> limit – 2D 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0" y="990600"/>
            <a:ext cx="7603067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7924800" y="2209800"/>
            <a:ext cx="3860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>
                <a:latin typeface="Arial" charset="0"/>
              </a:rPr>
              <a:t>Good sampling</a:t>
            </a:r>
          </a:p>
          <a:p>
            <a:endParaRPr lang="en-US" sz="1800">
              <a:latin typeface="Arial" charset="0"/>
            </a:endParaRP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7924800" y="4997450"/>
            <a:ext cx="3860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>
                <a:latin typeface="Arial" charset="0"/>
              </a:rPr>
              <a:t>Bad sampling</a:t>
            </a:r>
          </a:p>
          <a:p>
            <a:endParaRPr lang="en-US" sz="18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63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Nyquist</a:t>
            </a:r>
            <a:r>
              <a:rPr lang="en-US" dirty="0" smtClean="0"/>
              <a:t> limit- frequency response</a:t>
            </a:r>
            <a:endParaRPr lang="en-US" dirty="0"/>
          </a:p>
        </p:txBody>
      </p:sp>
      <p:pic>
        <p:nvPicPr>
          <p:cNvPr id="5122" name="Picture 2" descr="Image result for nyquist sampling frequency aliasing&quot;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" b="22454"/>
          <a:stretch/>
        </p:blipFill>
        <p:spPr bwMode="auto">
          <a:xfrm>
            <a:off x="5210175" y="761999"/>
            <a:ext cx="6743700" cy="600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03199" y="762000"/>
            <a:ext cx="5368925" cy="60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Original </a:t>
            </a:r>
            <a:r>
              <a:rPr lang="en-US" dirty="0" err="1" smtClean="0"/>
              <a:t>freq</a:t>
            </a:r>
            <a:r>
              <a:rPr lang="en-US" dirty="0" smtClean="0"/>
              <a:t> representation of signal.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Regular sampling above </a:t>
            </a:r>
            <a:r>
              <a:rPr lang="en-US" dirty="0" err="1" smtClean="0"/>
              <a:t>nyquist</a:t>
            </a:r>
            <a:r>
              <a:rPr lang="en-US" dirty="0" smtClean="0"/>
              <a:t> rate- can recreate the original frequencies of the image. (copies are from sampling).</a:t>
            </a:r>
          </a:p>
          <a:p>
            <a:endParaRPr lang="en-US" dirty="0" smtClean="0"/>
          </a:p>
          <a:p>
            <a:r>
              <a:rPr lang="en-US" dirty="0" smtClean="0"/>
              <a:t>Sampling below </a:t>
            </a:r>
            <a:r>
              <a:rPr lang="en-US" dirty="0" err="1" smtClean="0"/>
              <a:t>nyquist</a:t>
            </a:r>
            <a:r>
              <a:rPr lang="en-US" dirty="0" smtClean="0"/>
              <a:t>- original frequencies are destroyed due to the copies overlap- </a:t>
            </a:r>
            <a:r>
              <a:rPr lang="en-US" b="1" dirty="0" smtClean="0"/>
              <a:t>this is the aliasing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6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Example: wagon-wheel </a:t>
            </a:r>
            <a:r>
              <a:rPr lang="en-US" dirty="0"/>
              <a:t>effect</a:t>
            </a: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8000" t="38313" r="9713" b="14667"/>
          <a:stretch/>
        </p:blipFill>
        <p:spPr bwMode="auto">
          <a:xfrm>
            <a:off x="438150" y="1409700"/>
            <a:ext cx="10972800" cy="352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5715000"/>
          </a:xfrm>
        </p:spPr>
        <p:txBody>
          <a:bodyPr/>
          <a:lstStyle/>
          <a:p>
            <a:r>
              <a:rPr lang="en-US" dirty="0" smtClean="0"/>
              <a:t>An example of sub sampling in time domain (instead of spatially like before).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>
                <a:hlinkClick r:id="rId3"/>
              </a:rPr>
              <a:t>https://en.wikipedia.org/wiki/Wagon-wheel_effect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vg-gauss-eight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50400" y="2389188"/>
            <a:ext cx="1051984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 descr="vg-gauss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52168" y="1895476"/>
            <a:ext cx="2087033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 descr="vg-gauss-hal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27200" y="914400"/>
            <a:ext cx="4176184" cy="412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7" name="Rectangle 5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10566400" cy="838200"/>
          </a:xfrm>
        </p:spPr>
        <p:txBody>
          <a:bodyPr/>
          <a:lstStyle/>
          <a:p>
            <a:pPr eaLnBrk="1" hangingPunct="1"/>
            <a:r>
              <a:rPr lang="en-US" dirty="0"/>
              <a:t>Gaussian pre-filtering</a:t>
            </a:r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7194552" y="4013200"/>
            <a:ext cx="748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1/4</a:t>
            </a:r>
          </a:p>
        </p:txBody>
      </p: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9429752" y="3416300"/>
            <a:ext cx="748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1/8</a:t>
            </a:r>
          </a:p>
        </p:txBody>
      </p:sp>
      <p:sp>
        <p:nvSpPr>
          <p:cNvPr id="59400" name="Text Box 8"/>
          <p:cNvSpPr txBox="1">
            <a:spLocks noChangeArrowheads="1"/>
          </p:cNvSpPr>
          <p:nvPr/>
        </p:nvSpPr>
        <p:spPr bwMode="auto">
          <a:xfrm>
            <a:off x="2540000" y="5105400"/>
            <a:ext cx="1544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Arial" charset="0"/>
                <a:cs typeface="Arial" charset="0"/>
              </a:rPr>
              <a:t>Gaussian 1/2</a:t>
            </a:r>
          </a:p>
        </p:txBody>
      </p:sp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406400" y="5638800"/>
            <a:ext cx="11785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/>
              <a:t>Solution: filter the image, </a:t>
            </a:r>
            <a:r>
              <a:rPr lang="en-US" sz="3200" i="1" dirty="0"/>
              <a:t>then</a:t>
            </a:r>
            <a:r>
              <a:rPr lang="en-US" sz="3200" dirty="0"/>
              <a:t> subsample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800" dirty="0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258601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vg-gauss-eight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31201" y="914401"/>
            <a:ext cx="4205817" cy="415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9" name="Picture 3" descr="vg-gauss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1885" y="914400"/>
            <a:ext cx="4167716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Picture 4" descr="vg-gauss-hal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03200" y="914400"/>
            <a:ext cx="4176184" cy="412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Rectangle 5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10566400" cy="838200"/>
          </a:xfrm>
        </p:spPr>
        <p:txBody>
          <a:bodyPr/>
          <a:lstStyle/>
          <a:p>
            <a:pPr eaLnBrk="1" hangingPunct="1"/>
            <a:r>
              <a:rPr lang="en-US" sz="3200"/>
              <a:t>Subsampling with Gaussian pre-filtering</a:t>
            </a:r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5689601" y="5105400"/>
            <a:ext cx="8130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1/4 </a:t>
            </a:r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9836152" y="5105400"/>
            <a:ext cx="748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1/8</a:t>
            </a:r>
          </a:p>
        </p:txBody>
      </p:sp>
      <p:sp>
        <p:nvSpPr>
          <p:cNvPr id="60424" name="Text Box 8"/>
          <p:cNvSpPr txBox="1">
            <a:spLocks noChangeArrowheads="1"/>
          </p:cNvSpPr>
          <p:nvPr/>
        </p:nvSpPr>
        <p:spPr bwMode="auto">
          <a:xfrm>
            <a:off x="711200" y="5105400"/>
            <a:ext cx="1544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Gaussian 1/2</a:t>
            </a:r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406400" y="5638800"/>
            <a:ext cx="11785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/>
              <a:t>Solution:  filter the image, </a:t>
            </a:r>
            <a:r>
              <a:rPr lang="en-US" sz="3200" i="1"/>
              <a:t>then</a:t>
            </a:r>
            <a:r>
              <a:rPr lang="en-US" sz="3200"/>
              <a:t> subsample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405347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vg-nn-hal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4800" y="914401"/>
            <a:ext cx="4241800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3" descr="vg-nn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914401"/>
            <a:ext cx="4241800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4" name="Picture 4" descr="vg-nn-eight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29601" y="900113"/>
            <a:ext cx="4265084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5" name="Rectangle 5"/>
          <p:cNvSpPr>
            <a:spLocks noGrp="1" noChangeArrowheads="1"/>
          </p:cNvSpPr>
          <p:nvPr>
            <p:ph type="title"/>
          </p:nvPr>
        </p:nvSpPr>
        <p:spPr>
          <a:xfrm>
            <a:off x="609600" y="-117258"/>
            <a:ext cx="10972800" cy="1143000"/>
          </a:xfrm>
        </p:spPr>
        <p:txBody>
          <a:bodyPr/>
          <a:lstStyle/>
          <a:p>
            <a:pPr eaLnBrk="1" hangingPunct="1"/>
            <a:r>
              <a:rPr lang="en-US" dirty="0"/>
              <a:t>Compare with...</a:t>
            </a: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4978401" y="5105400"/>
            <a:ext cx="1547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1/4  </a:t>
            </a:r>
            <a:r>
              <a:rPr lang="en-US" sz="1600">
                <a:latin typeface="Arial" charset="0"/>
                <a:cs typeface="Arial" charset="0"/>
              </a:rPr>
              <a:t>(2x zoom)</a:t>
            </a: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9245601" y="5105400"/>
            <a:ext cx="1547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1/8  </a:t>
            </a:r>
            <a:r>
              <a:rPr lang="en-US" sz="1600">
                <a:latin typeface="Arial" charset="0"/>
                <a:cs typeface="Arial" charset="0"/>
              </a:rPr>
              <a:t>(4x zoom)</a:t>
            </a:r>
          </a:p>
        </p:txBody>
      </p:sp>
      <p:sp>
        <p:nvSpPr>
          <p:cNvPr id="61448" name="Text Box 8"/>
          <p:cNvSpPr txBox="1">
            <a:spLocks noChangeArrowheads="1"/>
          </p:cNvSpPr>
          <p:nvPr/>
        </p:nvSpPr>
        <p:spPr bwMode="auto">
          <a:xfrm>
            <a:off x="1727201" y="5105400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1/2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389582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4461BF-32DE-4626-9A90-3638E424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76F95DD5-FAFC-4D93-BEE2-D4995DD9E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also think of an image as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</a:rPr>
                  <a:t> 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95DD5-FAFC-4D93-BEE2-D4995DD9E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B0611509-7697-4CC5-AE11-12FEA383121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58" y="2257425"/>
            <a:ext cx="49149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3E3FBB1B-0C17-47F0-940C-452BC59110D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68" y="2257425"/>
            <a:ext cx="46375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701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pass filtering- frequency </a:t>
            </a:r>
            <a:r>
              <a:rPr lang="en-US" dirty="0"/>
              <a:t>response</a:t>
            </a:r>
          </a:p>
        </p:txBody>
      </p:sp>
      <p:pic>
        <p:nvPicPr>
          <p:cNvPr id="6146" name="Picture 2" descr="Image result for nyquist sampling frequency aliasing low pas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91" y="1524000"/>
            <a:ext cx="979696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71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6871A9-3593-4259-ACA4-6FBDDD94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checkerboard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5C97248-24AE-4523-8AE5-FB373B537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219200"/>
          </a:xfrm>
        </p:spPr>
        <p:txBody>
          <a:bodyPr/>
          <a:lstStyle/>
          <a:p>
            <a:r>
              <a:rPr lang="en-US" dirty="0"/>
              <a:t>What should happen when you make the checkerboard smaller and smaller?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B414CAC-994E-4BB5-B82F-931DE25C8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01" y="3255901"/>
            <a:ext cx="3183635" cy="23877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EB804FD-3FD7-4D3D-9F40-92157435CFAA}"/>
              </a:ext>
            </a:extLst>
          </p:cNvPr>
          <p:cNvSpPr txBox="1"/>
          <p:nvPr/>
        </p:nvSpPr>
        <p:spPr>
          <a:xfrm>
            <a:off x="1608735" y="5726668"/>
            <a:ext cx="194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Naïve subsampling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6F438A3-8A2E-4682-8763-D957B92239DB}"/>
              </a:ext>
            </a:extLst>
          </p:cNvPr>
          <p:cNvGrpSpPr/>
          <p:nvPr/>
        </p:nvGrpSpPr>
        <p:grpSpPr>
          <a:xfrm>
            <a:off x="5283200" y="3255901"/>
            <a:ext cx="3183635" cy="3057689"/>
            <a:chOff x="3733800" y="3032128"/>
            <a:chExt cx="2835272" cy="3630810"/>
          </a:xfrm>
        </p:grpSpPr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xmlns="" id="{D8FCC878-624B-40CB-A189-CC2F5D226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800" y="3032128"/>
              <a:ext cx="2835272" cy="28352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8355E15-2FDF-48C9-8D69-37193A6D6C55}"/>
                </a:ext>
              </a:extLst>
            </p:cNvPr>
            <p:cNvSpPr txBox="1"/>
            <p:nvPr/>
          </p:nvSpPr>
          <p:spPr>
            <a:xfrm>
              <a:off x="4283178" y="5895461"/>
              <a:ext cx="1704780" cy="767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Proper prefiltering</a:t>
              </a:r>
            </a:p>
            <a:p>
              <a:pPr algn="ctr"/>
              <a:r>
                <a:rPr lang="en-US" dirty="0"/>
                <a:t>(“antialiasing”)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9332135E-629B-4135-954D-D342C7757753}"/>
              </a:ext>
            </a:extLst>
          </p:cNvPr>
          <p:cNvGrpSpPr/>
          <p:nvPr/>
        </p:nvGrpSpPr>
        <p:grpSpPr>
          <a:xfrm>
            <a:off x="7315203" y="3247072"/>
            <a:ext cx="4673600" cy="1200329"/>
            <a:chOff x="5486401" y="3124200"/>
            <a:chExt cx="3505200" cy="12003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39C8A781-13B6-4F6C-8F8C-D82E373AE5C9}"/>
                </a:ext>
              </a:extLst>
            </p:cNvPr>
            <p:cNvSpPr txBox="1"/>
            <p:nvPr/>
          </p:nvSpPr>
          <p:spPr>
            <a:xfrm>
              <a:off x="6751093" y="3124200"/>
              <a:ext cx="22405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turns grey! (Average of black and white squares, because each pixel contains both.)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xmlns="" id="{F8057F9B-1517-4D80-ABFF-97C2764C36A2}"/>
                </a:ext>
              </a:extLst>
            </p:cNvPr>
            <p:cNvCxnSpPr>
              <a:stCxn id="11" idx="1"/>
            </p:cNvCxnSpPr>
            <p:nvPr/>
          </p:nvCxnSpPr>
          <p:spPr>
            <a:xfrm flipH="1" flipV="1">
              <a:off x="5486401" y="3429000"/>
              <a:ext cx="1264692" cy="2953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401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514" y="43544"/>
            <a:ext cx="384628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Gaussian pre-filtering</a:t>
            </a:r>
          </a:p>
        </p:txBody>
      </p:sp>
      <p:pic>
        <p:nvPicPr>
          <p:cNvPr id="104461" name="Picture 13" descr="C:\snavely\tmp\vg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2158" y="2753552"/>
            <a:ext cx="375060" cy="369199"/>
          </a:xfrm>
          <a:prstGeom prst="rect">
            <a:avLst/>
          </a:prstGeom>
          <a:noFill/>
        </p:spPr>
      </p:pic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88686" y="1295400"/>
            <a:ext cx="3541487" cy="51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dirty="0"/>
              <a:t>Solution: filter the image, </a:t>
            </a:r>
            <a:r>
              <a:rPr lang="en-US" sz="2400" i="1" dirty="0"/>
              <a:t>then</a:t>
            </a:r>
            <a:r>
              <a:rPr lang="en-US" sz="2400" dirty="0"/>
              <a:t> subsample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</p:txBody>
      </p:sp>
      <p:grpSp>
        <p:nvGrpSpPr>
          <p:cNvPr id="3" name="Group 46"/>
          <p:cNvGrpSpPr/>
          <p:nvPr/>
        </p:nvGrpSpPr>
        <p:grpSpPr>
          <a:xfrm>
            <a:off x="4989164" y="3261445"/>
            <a:ext cx="718856" cy="433080"/>
            <a:chOff x="1390497" y="3261445"/>
            <a:chExt cx="539142" cy="433080"/>
          </a:xfrm>
        </p:grpSpPr>
        <p:sp>
          <p:nvSpPr>
            <p:cNvPr id="19" name="Down Arrow 18"/>
            <p:cNvSpPr/>
            <p:nvPr/>
          </p:nvSpPr>
          <p:spPr>
            <a:xfrm>
              <a:off x="13904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42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3821876" y="3777332"/>
            <a:ext cx="2953593" cy="2993593"/>
            <a:chOff x="515031" y="3777331"/>
            <a:chExt cx="2215195" cy="2993593"/>
          </a:xfrm>
        </p:grpSpPr>
        <p:pic>
          <p:nvPicPr>
            <p:cNvPr id="104457" name="Picture 9" descr="C:\snavely\tmp\vg1b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5031" y="3861283"/>
              <a:ext cx="2215195" cy="2909641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>
              <a:off x="1741718" y="3777331"/>
              <a:ext cx="78891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  <a:r>
                <a:rPr lang="en-US" sz="3200" b="1" dirty="0">
                  <a:solidFill>
                    <a:schemeClr val="bg1"/>
                  </a:solidFill>
                </a:rPr>
                <a:t>   H</a:t>
              </a:r>
              <a:endParaRPr lang="en-US" sz="32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79172" y="3864430"/>
              <a:ext cx="29238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5" name="Group 47"/>
          <p:cNvGrpSpPr/>
          <p:nvPr/>
        </p:nvGrpSpPr>
        <p:grpSpPr>
          <a:xfrm>
            <a:off x="6038008" y="3217903"/>
            <a:ext cx="1076514" cy="433080"/>
            <a:chOff x="2177129" y="3217903"/>
            <a:chExt cx="807385" cy="433080"/>
          </a:xfrm>
        </p:grpSpPr>
        <p:sp>
          <p:nvSpPr>
            <p:cNvPr id="24" name="Down Arrow 23"/>
            <p:cNvSpPr/>
            <p:nvPr/>
          </p:nvSpPr>
          <p:spPr>
            <a:xfrm rot="13480851">
              <a:off x="2435525" y="3217903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7129" y="330924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grpSp>
        <p:nvGrpSpPr>
          <p:cNvPr id="6" name="Group 48"/>
          <p:cNvGrpSpPr/>
          <p:nvPr/>
        </p:nvGrpSpPr>
        <p:grpSpPr>
          <a:xfrm>
            <a:off x="7630764" y="3261445"/>
            <a:ext cx="718856" cy="433080"/>
            <a:chOff x="3371697" y="3261445"/>
            <a:chExt cx="539142" cy="433080"/>
          </a:xfrm>
        </p:grpSpPr>
        <p:sp>
          <p:nvSpPr>
            <p:cNvPr id="26" name="Down Arrow 25"/>
            <p:cNvSpPr/>
            <p:nvPr/>
          </p:nvSpPr>
          <p:spPr>
            <a:xfrm>
              <a:off x="33716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54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7" name="Group 49"/>
          <p:cNvGrpSpPr/>
          <p:nvPr/>
        </p:nvGrpSpPr>
        <p:grpSpPr>
          <a:xfrm>
            <a:off x="8490983" y="3217899"/>
            <a:ext cx="1076514" cy="433080"/>
            <a:chOff x="4016859" y="3217899"/>
            <a:chExt cx="807385" cy="433080"/>
          </a:xfrm>
        </p:grpSpPr>
        <p:sp>
          <p:nvSpPr>
            <p:cNvPr id="28" name="Down Arrow 27"/>
            <p:cNvSpPr/>
            <p:nvPr/>
          </p:nvSpPr>
          <p:spPr>
            <a:xfrm rot="13480851">
              <a:off x="4275255" y="3217899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016859" y="329835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0116535" y="2960899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pic>
        <p:nvPicPr>
          <p:cNvPr id="104462" name="Picture 14" descr="C:\snavely\tmp\vg8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62157" y="3844336"/>
            <a:ext cx="373888" cy="368046"/>
          </a:xfrm>
          <a:prstGeom prst="rect">
            <a:avLst/>
          </a:prstGeom>
          <a:noFill/>
        </p:spPr>
      </p:pic>
      <p:pic>
        <p:nvPicPr>
          <p:cNvPr id="104463" name="Picture 15" descr="C:\snavely\tmp\vg1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80277" y="2938728"/>
            <a:ext cx="186944" cy="184023"/>
          </a:xfrm>
          <a:prstGeom prst="rect">
            <a:avLst/>
          </a:prstGeom>
          <a:noFill/>
        </p:spPr>
      </p:pic>
      <p:pic>
        <p:nvPicPr>
          <p:cNvPr id="104464" name="Picture 16" descr="C:\snavely\tmp\vg16b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80277" y="3844337"/>
            <a:ext cx="186944" cy="184023"/>
          </a:xfrm>
          <a:prstGeom prst="rect">
            <a:avLst/>
          </a:prstGeom>
          <a:noFill/>
        </p:spPr>
      </p:pic>
      <p:pic>
        <p:nvPicPr>
          <p:cNvPr id="104465" name="Picture 17" descr="C:\snavely\tmp\vg3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024564" y="3026358"/>
            <a:ext cx="93472" cy="96393"/>
          </a:xfrm>
          <a:prstGeom prst="rect">
            <a:avLst/>
          </a:prstGeom>
          <a:noFill/>
        </p:spPr>
      </p:pic>
      <p:grpSp>
        <p:nvGrpSpPr>
          <p:cNvPr id="8" name="Group 52"/>
          <p:cNvGrpSpPr/>
          <p:nvPr/>
        </p:nvGrpSpPr>
        <p:grpSpPr>
          <a:xfrm>
            <a:off x="7316364" y="1655788"/>
            <a:ext cx="1476797" cy="1461986"/>
            <a:chOff x="3135896" y="1655788"/>
            <a:chExt cx="1107598" cy="1461986"/>
          </a:xfrm>
        </p:grpSpPr>
        <p:pic>
          <p:nvPicPr>
            <p:cNvPr id="104458" name="Picture 10" descr="C:\snavely\tmp\vg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135896" y="1655788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39" name="TextBox 38"/>
            <p:cNvSpPr txBox="1"/>
            <p:nvPr/>
          </p:nvSpPr>
          <p:spPr>
            <a:xfrm>
              <a:off x="3875317" y="2656109"/>
              <a:ext cx="32244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9" name="Group 53"/>
          <p:cNvGrpSpPr/>
          <p:nvPr/>
        </p:nvGrpSpPr>
        <p:grpSpPr>
          <a:xfrm>
            <a:off x="7316364" y="3799099"/>
            <a:ext cx="1476798" cy="1521196"/>
            <a:chOff x="3135896" y="3799099"/>
            <a:chExt cx="1107598" cy="1521196"/>
          </a:xfrm>
        </p:grpSpPr>
        <p:pic>
          <p:nvPicPr>
            <p:cNvPr id="104459" name="Picture 11" descr="C:\snavely\tmp\vg2b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135896" y="3861079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40" name="TextBox 39"/>
            <p:cNvSpPr txBox="1"/>
            <p:nvPr/>
          </p:nvSpPr>
          <p:spPr>
            <a:xfrm>
              <a:off x="3516132" y="3799099"/>
              <a:ext cx="623008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  <a:r>
                <a:rPr lang="en-US" sz="2400" b="1" dirty="0">
                  <a:solidFill>
                    <a:schemeClr val="bg1"/>
                  </a:solidFill>
                </a:rPr>
                <a:t>   H</a:t>
              </a:r>
              <a:endParaRPr lang="en-US" sz="24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77384" y="3886198"/>
              <a:ext cx="25391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10" name="Group 54"/>
          <p:cNvGrpSpPr/>
          <p:nvPr/>
        </p:nvGrpSpPr>
        <p:grpSpPr>
          <a:xfrm>
            <a:off x="9507410" y="2402354"/>
            <a:ext cx="738399" cy="753719"/>
            <a:chOff x="4779181" y="2402353"/>
            <a:chExt cx="553799" cy="753719"/>
          </a:xfrm>
        </p:grpSpPr>
        <p:pic>
          <p:nvPicPr>
            <p:cNvPr id="104455" name="Picture 7" descr="C:\snavely\tmp\vg4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779181" y="2402353"/>
              <a:ext cx="553799" cy="729608"/>
            </a:xfrm>
            <a:prstGeom prst="rect">
              <a:avLst/>
            </a:prstGeom>
            <a:noFill/>
          </p:spPr>
        </p:pic>
        <p:sp>
          <p:nvSpPr>
            <p:cNvPr id="44" name="TextBox 43"/>
            <p:cNvSpPr txBox="1"/>
            <p:nvPr/>
          </p:nvSpPr>
          <p:spPr>
            <a:xfrm>
              <a:off x="5029206" y="2786740"/>
              <a:ext cx="276759" cy="369332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</a:t>
              </a:r>
              <a:r>
                <a:rPr lang="en-US" b="1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04460" name="Picture 12" descr="C:\snavely\tmp\vg4b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507410" y="3844336"/>
            <a:ext cx="738399" cy="729608"/>
          </a:xfrm>
          <a:prstGeom prst="rect">
            <a:avLst/>
          </a:prstGeom>
          <a:noFill/>
        </p:spPr>
      </p:pic>
      <p:grpSp>
        <p:nvGrpSpPr>
          <p:cNvPr id="11" name="Group 50"/>
          <p:cNvGrpSpPr/>
          <p:nvPr/>
        </p:nvGrpSpPr>
        <p:grpSpPr>
          <a:xfrm>
            <a:off x="3812386" y="190711"/>
            <a:ext cx="2981813" cy="2938315"/>
            <a:chOff x="507913" y="190710"/>
            <a:chExt cx="2236360" cy="2938315"/>
          </a:xfrm>
        </p:grpSpPr>
        <p:pic>
          <p:nvPicPr>
            <p:cNvPr id="104456" name="Picture 8" descr="C:\snavely\tmp\vg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07913" y="190710"/>
              <a:ext cx="2236360" cy="2938315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>
              <a:off x="2220686" y="2525477"/>
              <a:ext cx="384962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67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61" name="Picture 13" descr="C:\snavely\tmp\vg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2158" y="2753552"/>
            <a:ext cx="375060" cy="369199"/>
          </a:xfrm>
          <a:prstGeom prst="rect">
            <a:avLst/>
          </a:prstGeom>
          <a:noFill/>
        </p:spPr>
      </p:pic>
      <p:grpSp>
        <p:nvGrpSpPr>
          <p:cNvPr id="2" name="Group 46"/>
          <p:cNvGrpSpPr/>
          <p:nvPr/>
        </p:nvGrpSpPr>
        <p:grpSpPr>
          <a:xfrm>
            <a:off x="4989164" y="3261445"/>
            <a:ext cx="718856" cy="433080"/>
            <a:chOff x="1390497" y="3261445"/>
            <a:chExt cx="539142" cy="433080"/>
          </a:xfrm>
        </p:grpSpPr>
        <p:sp>
          <p:nvSpPr>
            <p:cNvPr id="19" name="Down Arrow 18"/>
            <p:cNvSpPr/>
            <p:nvPr/>
          </p:nvSpPr>
          <p:spPr>
            <a:xfrm>
              <a:off x="13904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42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3" name="Group 51"/>
          <p:cNvGrpSpPr/>
          <p:nvPr/>
        </p:nvGrpSpPr>
        <p:grpSpPr>
          <a:xfrm>
            <a:off x="3821876" y="3777332"/>
            <a:ext cx="2953593" cy="2993593"/>
            <a:chOff x="515031" y="3777331"/>
            <a:chExt cx="2215195" cy="2993593"/>
          </a:xfrm>
        </p:grpSpPr>
        <p:pic>
          <p:nvPicPr>
            <p:cNvPr id="104457" name="Picture 9" descr="C:\snavely\tmp\vg1b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5031" y="3861283"/>
              <a:ext cx="2215195" cy="2909641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>
              <a:off x="1741718" y="3777331"/>
              <a:ext cx="78891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  <a:r>
                <a:rPr lang="en-US" sz="3200" b="1" dirty="0">
                  <a:solidFill>
                    <a:schemeClr val="bg1"/>
                  </a:solidFill>
                </a:rPr>
                <a:t>   H</a:t>
              </a:r>
              <a:endParaRPr lang="en-US" sz="32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79172" y="3864430"/>
              <a:ext cx="29238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4" name="Group 47"/>
          <p:cNvGrpSpPr/>
          <p:nvPr/>
        </p:nvGrpSpPr>
        <p:grpSpPr>
          <a:xfrm>
            <a:off x="6038008" y="3217903"/>
            <a:ext cx="1076514" cy="433080"/>
            <a:chOff x="2177129" y="3217903"/>
            <a:chExt cx="807385" cy="433080"/>
          </a:xfrm>
        </p:grpSpPr>
        <p:sp>
          <p:nvSpPr>
            <p:cNvPr id="24" name="Down Arrow 23"/>
            <p:cNvSpPr/>
            <p:nvPr/>
          </p:nvSpPr>
          <p:spPr>
            <a:xfrm rot="13480851">
              <a:off x="2435525" y="3217903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7129" y="330924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grpSp>
        <p:nvGrpSpPr>
          <p:cNvPr id="5" name="Group 48"/>
          <p:cNvGrpSpPr/>
          <p:nvPr/>
        </p:nvGrpSpPr>
        <p:grpSpPr>
          <a:xfrm>
            <a:off x="7630764" y="3261445"/>
            <a:ext cx="718856" cy="433080"/>
            <a:chOff x="3371697" y="3261445"/>
            <a:chExt cx="539142" cy="433080"/>
          </a:xfrm>
        </p:grpSpPr>
        <p:sp>
          <p:nvSpPr>
            <p:cNvPr id="26" name="Down Arrow 25"/>
            <p:cNvSpPr/>
            <p:nvPr/>
          </p:nvSpPr>
          <p:spPr>
            <a:xfrm>
              <a:off x="33716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54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6" name="Group 49"/>
          <p:cNvGrpSpPr/>
          <p:nvPr/>
        </p:nvGrpSpPr>
        <p:grpSpPr>
          <a:xfrm>
            <a:off x="8490983" y="3217899"/>
            <a:ext cx="1076514" cy="433080"/>
            <a:chOff x="4016859" y="3217899"/>
            <a:chExt cx="807385" cy="433080"/>
          </a:xfrm>
        </p:grpSpPr>
        <p:sp>
          <p:nvSpPr>
            <p:cNvPr id="28" name="Down Arrow 27"/>
            <p:cNvSpPr/>
            <p:nvPr/>
          </p:nvSpPr>
          <p:spPr>
            <a:xfrm rot="13480851">
              <a:off x="4275255" y="3217899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016859" y="329835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0116535" y="2960899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pic>
        <p:nvPicPr>
          <p:cNvPr id="104462" name="Picture 14" descr="C:\snavely\tmp\vg8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62157" y="3844336"/>
            <a:ext cx="373888" cy="368046"/>
          </a:xfrm>
          <a:prstGeom prst="rect">
            <a:avLst/>
          </a:prstGeom>
          <a:noFill/>
        </p:spPr>
      </p:pic>
      <p:pic>
        <p:nvPicPr>
          <p:cNvPr id="104463" name="Picture 15" descr="C:\snavely\tmp\vg1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80277" y="2938728"/>
            <a:ext cx="186944" cy="184023"/>
          </a:xfrm>
          <a:prstGeom prst="rect">
            <a:avLst/>
          </a:prstGeom>
          <a:noFill/>
        </p:spPr>
      </p:pic>
      <p:pic>
        <p:nvPicPr>
          <p:cNvPr id="104464" name="Picture 16" descr="C:\snavely\tmp\vg16b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80277" y="3844337"/>
            <a:ext cx="186944" cy="184023"/>
          </a:xfrm>
          <a:prstGeom prst="rect">
            <a:avLst/>
          </a:prstGeom>
          <a:noFill/>
        </p:spPr>
      </p:pic>
      <p:pic>
        <p:nvPicPr>
          <p:cNvPr id="104465" name="Picture 17" descr="C:\snavely\tmp\vg3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024564" y="3026358"/>
            <a:ext cx="93472" cy="96393"/>
          </a:xfrm>
          <a:prstGeom prst="rect">
            <a:avLst/>
          </a:prstGeom>
          <a:noFill/>
        </p:spPr>
      </p:pic>
      <p:grpSp>
        <p:nvGrpSpPr>
          <p:cNvPr id="7" name="Group 52"/>
          <p:cNvGrpSpPr/>
          <p:nvPr/>
        </p:nvGrpSpPr>
        <p:grpSpPr>
          <a:xfrm>
            <a:off x="7316364" y="1655788"/>
            <a:ext cx="1476797" cy="1461986"/>
            <a:chOff x="3135896" y="1655788"/>
            <a:chExt cx="1107598" cy="1461986"/>
          </a:xfrm>
        </p:grpSpPr>
        <p:pic>
          <p:nvPicPr>
            <p:cNvPr id="104458" name="Picture 10" descr="C:\snavely\tmp\vg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135896" y="1655788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39" name="TextBox 38"/>
            <p:cNvSpPr txBox="1"/>
            <p:nvPr/>
          </p:nvSpPr>
          <p:spPr>
            <a:xfrm>
              <a:off x="3875317" y="2656109"/>
              <a:ext cx="32244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8" name="Group 53"/>
          <p:cNvGrpSpPr/>
          <p:nvPr/>
        </p:nvGrpSpPr>
        <p:grpSpPr>
          <a:xfrm>
            <a:off x="7316364" y="3799099"/>
            <a:ext cx="1476798" cy="1521196"/>
            <a:chOff x="3135896" y="3799099"/>
            <a:chExt cx="1107598" cy="1521196"/>
          </a:xfrm>
        </p:grpSpPr>
        <p:pic>
          <p:nvPicPr>
            <p:cNvPr id="104459" name="Picture 11" descr="C:\snavely\tmp\vg2b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135896" y="3861079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40" name="TextBox 39"/>
            <p:cNvSpPr txBox="1"/>
            <p:nvPr/>
          </p:nvSpPr>
          <p:spPr>
            <a:xfrm>
              <a:off x="3516132" y="3799099"/>
              <a:ext cx="623008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  <a:r>
                <a:rPr lang="en-US" sz="2400" b="1" dirty="0">
                  <a:solidFill>
                    <a:schemeClr val="bg1"/>
                  </a:solidFill>
                </a:rPr>
                <a:t>   H</a:t>
              </a:r>
              <a:endParaRPr lang="en-US" sz="24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77384" y="3886198"/>
              <a:ext cx="25391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9" name="Group 54"/>
          <p:cNvGrpSpPr/>
          <p:nvPr/>
        </p:nvGrpSpPr>
        <p:grpSpPr>
          <a:xfrm>
            <a:off x="9507410" y="2402354"/>
            <a:ext cx="738399" cy="753719"/>
            <a:chOff x="4779181" y="2402353"/>
            <a:chExt cx="553799" cy="753719"/>
          </a:xfrm>
        </p:grpSpPr>
        <p:pic>
          <p:nvPicPr>
            <p:cNvPr id="104455" name="Picture 7" descr="C:\snavely\tmp\vg4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779181" y="2402353"/>
              <a:ext cx="553799" cy="729608"/>
            </a:xfrm>
            <a:prstGeom prst="rect">
              <a:avLst/>
            </a:prstGeom>
            <a:noFill/>
          </p:spPr>
        </p:pic>
        <p:sp>
          <p:nvSpPr>
            <p:cNvPr id="44" name="TextBox 43"/>
            <p:cNvSpPr txBox="1"/>
            <p:nvPr/>
          </p:nvSpPr>
          <p:spPr>
            <a:xfrm>
              <a:off x="5029206" y="2786740"/>
              <a:ext cx="276759" cy="369332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</a:t>
              </a:r>
              <a:r>
                <a:rPr lang="en-US" b="1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04460" name="Picture 12" descr="C:\snavely\tmp\vg4b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507410" y="3844336"/>
            <a:ext cx="738399" cy="729608"/>
          </a:xfrm>
          <a:prstGeom prst="rect">
            <a:avLst/>
          </a:prstGeom>
          <a:noFill/>
        </p:spPr>
      </p:pic>
      <p:grpSp>
        <p:nvGrpSpPr>
          <p:cNvPr id="10" name="Group 50"/>
          <p:cNvGrpSpPr/>
          <p:nvPr/>
        </p:nvGrpSpPr>
        <p:grpSpPr>
          <a:xfrm>
            <a:off x="3812386" y="190711"/>
            <a:ext cx="2981813" cy="2938315"/>
            <a:chOff x="507913" y="190710"/>
            <a:chExt cx="2236360" cy="2938315"/>
          </a:xfrm>
        </p:grpSpPr>
        <p:pic>
          <p:nvPicPr>
            <p:cNvPr id="104456" name="Picture 8" descr="C:\snavely\tmp\vg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07913" y="190710"/>
              <a:ext cx="2236360" cy="2938315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>
              <a:off x="2220686" y="2525477"/>
              <a:ext cx="384962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</a:p>
          </p:txBody>
        </p:sp>
      </p:grpSp>
      <p:sp>
        <p:nvSpPr>
          <p:cNvPr id="57" name="Rectangle 56"/>
          <p:cNvSpPr/>
          <p:nvPr/>
        </p:nvSpPr>
        <p:spPr>
          <a:xfrm>
            <a:off x="3715658" y="3799118"/>
            <a:ext cx="8737673" cy="3298371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832116" y="-616559"/>
            <a:ext cx="165622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47329" y="1037739"/>
            <a:ext cx="249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Gaussian pyramid</a:t>
            </a:r>
          </a:p>
        </p:txBody>
      </p:sp>
    </p:spTree>
    <p:extLst>
      <p:ext uri="{BB962C8B-B14F-4D97-AF65-F5344CB8AC3E}">
        <p14:creationId xmlns:p14="http://schemas.microsoft.com/office/powerpoint/2010/main" val="95012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 descr="https://upload.wikimedia.org/wikipedia/commons/thumb/4/43/Image_pyramid.svg/512px-Image_pyramid.svg.png">
            <a:extLst>
              <a:ext uri="{FF2B5EF4-FFF2-40B4-BE49-F238E27FC236}">
                <a16:creationId xmlns:a16="http://schemas.microsoft.com/office/drawing/2014/main" xmlns="" id="{A2B044E1-485B-46F2-8470-4C4D3609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990600"/>
            <a:ext cx="650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79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Gaussian Pyramid</a:t>
            </a:r>
          </a:p>
        </p:txBody>
      </p:sp>
      <p:pic>
        <p:nvPicPr>
          <p:cNvPr id="1945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851" y="1516063"/>
            <a:ext cx="86487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69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</a:t>
            </a:r>
            <a:r>
              <a:rPr lang="en-US" dirty="0" smtClean="0"/>
              <a:t>representation</a:t>
            </a:r>
          </a:p>
          <a:p>
            <a:r>
              <a:rPr lang="en-US" dirty="0" smtClean="0"/>
              <a:t>Decimation</a:t>
            </a:r>
          </a:p>
          <a:p>
            <a:r>
              <a:rPr lang="en-US" b="1" dirty="0" smtClean="0"/>
              <a:t>Interpolation </a:t>
            </a:r>
            <a:endParaRPr lang="en-US" b="1" dirty="0"/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3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5724525" cy="4855029"/>
          </a:xfrm>
        </p:spPr>
        <p:txBody>
          <a:bodyPr/>
          <a:lstStyle/>
          <a:p>
            <a:r>
              <a:rPr lang="en-US" dirty="0"/>
              <a:t>This image is too small for this screen:</a:t>
            </a:r>
          </a:p>
          <a:p>
            <a:r>
              <a:rPr lang="en-US" dirty="0"/>
              <a:t>How can we make it 10 times as big?</a:t>
            </a:r>
          </a:p>
          <a:p>
            <a:r>
              <a:rPr lang="en-US" dirty="0"/>
              <a:t>Simplest </a:t>
            </a:r>
            <a:r>
              <a:rPr lang="en-US" dirty="0" smtClean="0"/>
              <a:t>approach: repeat </a:t>
            </a:r>
            <a:r>
              <a:rPr lang="en-US" dirty="0"/>
              <a:t>each </a:t>
            </a:r>
            <a:r>
              <a:rPr lang="en-US" dirty="0" smtClean="0"/>
              <a:t>row and </a:t>
            </a:r>
            <a:r>
              <a:rPr lang="en-US" dirty="0"/>
              <a:t>column </a:t>
            </a:r>
            <a:r>
              <a:rPr lang="en-US" dirty="0" smtClean="0"/>
              <a:t>10 times (“</a:t>
            </a:r>
            <a:r>
              <a:rPr lang="en-US" b="1" dirty="0"/>
              <a:t>Nearest </a:t>
            </a:r>
            <a:r>
              <a:rPr lang="en-US" b="1" dirty="0" smtClean="0"/>
              <a:t>neighbor interpolation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This operation is known as </a:t>
            </a:r>
            <a:r>
              <a:rPr lang="en-US" b="1" dirty="0" err="1" smtClean="0"/>
              <a:t>upsampling</a:t>
            </a:r>
            <a:r>
              <a:rPr lang="en-US" b="1" dirty="0" smtClean="0"/>
              <a:t> </a:t>
            </a:r>
            <a:r>
              <a:rPr lang="en-US" dirty="0" smtClean="0"/>
              <a:t>or</a:t>
            </a:r>
            <a:r>
              <a:rPr lang="en-US" b="1" dirty="0" smtClean="0"/>
              <a:t> interpolation.</a:t>
            </a:r>
            <a:endParaRPr lang="en-US" b="1" dirty="0"/>
          </a:p>
          <a:p>
            <a:pPr>
              <a:buNone/>
            </a:pPr>
            <a:endParaRPr lang="en-US" dirty="0"/>
          </a:p>
        </p:txBody>
      </p:sp>
      <p:pic>
        <p:nvPicPr>
          <p:cNvPr id="214020" name="Picture 4" descr="C:\snavely\work\teaching\09Fa-CS6610\lectures\lec02\images\bee1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2768" y="2916918"/>
            <a:ext cx="3571875" cy="2678906"/>
          </a:xfrm>
          <a:prstGeom prst="rect">
            <a:avLst/>
          </a:prstGeom>
          <a:noFill/>
        </p:spPr>
      </p:pic>
      <p:pic>
        <p:nvPicPr>
          <p:cNvPr id="214021" name="Picture 5" descr="C:\snavely\work\teaching\09Fa-CS6610\lectures\lec02\images\bee_sm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7133" y="1768702"/>
            <a:ext cx="357188" cy="267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726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Upsampling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ttps://upload.wikimedia.org/wikipedia/commons/thumb/9/90/Comparison_of_1D_and_2D_interpolation.svg/1920px-Comparison_of_1D_and_2D_interpola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7" y="814285"/>
            <a:ext cx="8772526" cy="584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40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Image interpolation</a:t>
            </a:r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8327" y="2721202"/>
            <a:ext cx="3571875" cy="267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C:\snavely\work\teaching\09Fa-CS6610\lectures\lec02\images\bee1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5792" y="2721202"/>
            <a:ext cx="3571875" cy="2678906"/>
          </a:xfrm>
          <a:prstGeom prst="rect">
            <a:avLst/>
          </a:prstGeom>
          <a:noFill/>
        </p:spPr>
      </p:pic>
      <p:pic>
        <p:nvPicPr>
          <p:cNvPr id="5" name="Picture 5" descr="C:\snavely\work\teaching\09Fa-CS6610\lectures\lec02\images\bee_smal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9961" y="1812245"/>
            <a:ext cx="357188" cy="267891"/>
          </a:xfrm>
          <a:prstGeom prst="rect">
            <a:avLst/>
          </a:prstGeom>
          <a:noFill/>
        </p:spPr>
      </p:pic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32060" y="2721202"/>
            <a:ext cx="3571875" cy="267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77347" y="5410190"/>
            <a:ext cx="2778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Nearest-neighbor interpolation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3111" y="5410190"/>
            <a:ext cx="1946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Bilinear interpolation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68205" y="5410190"/>
            <a:ext cx="1908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Bicubic</a:t>
            </a:r>
            <a:r>
              <a:rPr lang="en-US" sz="1600" dirty="0"/>
              <a:t> interpolation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43342" y="1750419"/>
            <a:ext cx="34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image:          x 10</a:t>
            </a:r>
          </a:p>
        </p:txBody>
      </p:sp>
    </p:spTree>
    <p:extLst>
      <p:ext uri="{BB962C8B-B14F-4D97-AF65-F5344CB8AC3E}">
        <p14:creationId xmlns:p14="http://schemas.microsoft.com/office/powerpoint/2010/main" val="321465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b="1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1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Image interpolation</a:t>
            </a:r>
          </a:p>
        </p:txBody>
      </p:sp>
      <p:pic>
        <p:nvPicPr>
          <p:cNvPr id="220162" name="Picture 2" descr="C:\snavely\work\teaching\09Fa-CS6610\lectures\lec02\images\bee_pers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8962" y="1393146"/>
            <a:ext cx="5255381" cy="3941536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0163" name="Picture 3" descr="C:\snavely\work\teaching\09Fa-CS6610\lectures\lec02\images\be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0276" y="2612346"/>
            <a:ext cx="3484033" cy="2613025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5239657" y="3418114"/>
            <a:ext cx="1190172" cy="85997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26974" y="1567543"/>
            <a:ext cx="4305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Also used </a:t>
            </a:r>
            <a:r>
              <a:rPr lang="en-US" sz="2800" dirty="0" smtClean="0"/>
              <a:t>for image warping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50970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r>
              <a:rPr lang="en-US" b="1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1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Handy tool whenever needed to clean up binary images.</a:t>
            </a:r>
          </a:p>
          <a:p>
            <a:r>
              <a:rPr lang="en-US" dirty="0"/>
              <a:t>Each morphology operator is constructed as such: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some kind of structure element (binary kernel)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Convolve with input binary image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Threshold the output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Overall morphologic operation should look like so: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289621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2344511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atex.codecogs.com/gif.latex?%5Cdpi%7B300%7D%20k%20%3D%20%5Ctheta_%7BTH%7D%28f*s%2Ct%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56" y="4744617"/>
            <a:ext cx="32956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1D434AF-A100-4CBB-9863-A0C25820E8C7}"/>
              </a:ext>
            </a:extLst>
          </p:cNvPr>
          <p:cNvSpPr/>
          <p:nvPr/>
        </p:nvSpPr>
        <p:spPr>
          <a:xfrm>
            <a:off x="95250" y="2247900"/>
            <a:ext cx="9067800" cy="3781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738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Handy tool whenever needed to clean up binary images.</a:t>
            </a:r>
          </a:p>
          <a:p>
            <a:r>
              <a:rPr lang="en-US" dirty="0"/>
              <a:t>Each morphology operator is constructed as such: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some kind of structure element (binary kernel)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Convolve with input binary image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Threshold the output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Overall morphologic operation should look like so: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289621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2344511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atex.codecogs.com/gif.latex?%5Cdpi%7B300%7D%20k%20%3D%20%5Ctheta_%7BTH%7D%28f*s%2Ct%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56" y="4744617"/>
            <a:ext cx="32956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1520297-C3E0-4727-AAFC-ACA8829D5DBB}"/>
              </a:ext>
            </a:extLst>
          </p:cNvPr>
          <p:cNvSpPr/>
          <p:nvPr/>
        </p:nvSpPr>
        <p:spPr>
          <a:xfrm>
            <a:off x="95250" y="2846070"/>
            <a:ext cx="9067800" cy="31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242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Handy tool whenever needed to clean up binary images.</a:t>
            </a:r>
          </a:p>
          <a:p>
            <a:r>
              <a:rPr lang="en-US" dirty="0"/>
              <a:t>Each morphology operator is constructed as such: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some kind of structure element (binary kernel)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Convolve with input binary image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Threshold the output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Overall morphologic operation should look like so: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289621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2344511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atex.codecogs.com/gif.latex?%5Cdpi%7B300%7D%20k%20%3D%20%5Ctheta_%7BTH%7D%28f*s%2Ct%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56" y="4744617"/>
            <a:ext cx="32956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570EA1A-DEF7-4C26-8F13-FDDF5CA9E82B}"/>
              </a:ext>
            </a:extLst>
          </p:cNvPr>
          <p:cNvSpPr/>
          <p:nvPr/>
        </p:nvSpPr>
        <p:spPr>
          <a:xfrm>
            <a:off x="95250" y="4181475"/>
            <a:ext cx="9067800" cy="1847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354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Handy tool whenever needed to clean up binary images.</a:t>
            </a:r>
          </a:p>
          <a:p>
            <a:r>
              <a:rPr lang="en-US" dirty="0"/>
              <a:t>Each morphology operator is constructed as such: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some kind of structure element (binary kernel)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Convolve with input binary image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Threshold the output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Overall morphologic operation should look like so: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289621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2344511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atex.codecogs.com/gif.latex?%5Cdpi%7B300%7D%20k%20%3D%20%5Ctheta_%7BTH%7D%28f*s%2Ct%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56" y="4744617"/>
            <a:ext cx="32956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0728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Select some kind of structure element (binary kernel)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Convolve with input binary image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Threshold the output</a:t>
                </a:r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Dilation: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Skinny lines will get thicker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879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398" y="1894860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1262160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163" y="195943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upload.wikimedia.org/wikipedia/commons/thumb/8/8d/Dilation.png/220px-Dilati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284" y="3185598"/>
            <a:ext cx="3164859" cy="31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6943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Select some kind of structure element (binary kernel)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Convolve with input binary image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Threshold the output</a:t>
                </a:r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  <a:p>
                <a:r>
                  <a:rPr lang="en-US" dirty="0"/>
                  <a:t>Erosion: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𝑠𝑢𝑚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𝑠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Thicker lines will get skinny</a:t>
                </a: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879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398" y="1894860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1262160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163" y="195943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s://upload.wikimedia.org/wikipedia/commons/thumb/3/3a/Erosion.png/220px-Erosi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9" y="3185598"/>
            <a:ext cx="3164859" cy="312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2198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Erosion followed by dilation.</a:t>
            </a:r>
          </a:p>
          <a:p>
            <a:pPr lvl="1"/>
            <a:r>
              <a:rPr lang="en-US" dirty="0"/>
              <a:t>The effect is of rounding off sharp edges.</a:t>
            </a:r>
          </a:p>
        </p:txBody>
      </p:sp>
      <p:pic>
        <p:nvPicPr>
          <p:cNvPr id="5122" name="Picture 2" descr="https://upload.wikimedia.org/wikipedia/commons/c/c1/Ope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926" y="69850"/>
            <a:ext cx="337185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698863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Dilation followed by erosion.</a:t>
            </a:r>
          </a:p>
          <a:p>
            <a:pPr lvl="1"/>
            <a:r>
              <a:rPr lang="en-US" dirty="0"/>
              <a:t>The effect is of closing of narrow gaps and holes.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95926" y="69850"/>
            <a:ext cx="3371850" cy="3324226"/>
            <a:chOff x="8095926" y="69850"/>
            <a:chExt cx="3371850" cy="3324226"/>
          </a:xfrm>
        </p:grpSpPr>
        <p:pic>
          <p:nvPicPr>
            <p:cNvPr id="5122" name="Picture 2" descr="https://upload.wikimedia.org/wikipedia/commons/c/c1/Open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926" y="69850"/>
              <a:ext cx="3371850" cy="3324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8836090" y="811763"/>
              <a:ext cx="1828800" cy="1791478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5647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088D71-FF0F-4299-9CF7-611F160D9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E84F77D-C03C-478A-8E27-95BB33A1B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Pixel-wise operators, or point operators, are defined as such that each output pixel’s value depends on only the corresponding input pixel value.</a:t>
            </a:r>
          </a:p>
        </p:txBody>
      </p:sp>
    </p:spTree>
    <p:extLst>
      <p:ext uri="{BB962C8B-B14F-4D97-AF65-F5344CB8AC3E}">
        <p14:creationId xmlns:p14="http://schemas.microsoft.com/office/powerpoint/2010/main" val="41290073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r>
              <a:rPr lang="en-US" dirty="0"/>
              <a:t>Morphology operators</a:t>
            </a:r>
          </a:p>
          <a:p>
            <a:r>
              <a:rPr lang="en-US" b="1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1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1FCF44-7665-4EFB-B222-3F1BEFEB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910B3F4-4E20-4742-9DFE-8F8F5CEF5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as regions of adjacent pixels that have the same value.</a:t>
            </a:r>
          </a:p>
          <a:p>
            <a:r>
              <a:rPr lang="en-US" dirty="0"/>
              <a:t>Commonly used with binary images to find stand alone objects.</a:t>
            </a:r>
          </a:p>
          <a:p>
            <a:pPr lvl="1"/>
            <a:r>
              <a:rPr lang="en-US" dirty="0"/>
              <a:t> e.g.: letters in a document.</a:t>
            </a:r>
            <a:br>
              <a:rPr lang="en-US" dirty="0"/>
            </a:br>
            <a:endParaRPr lang="en-US" dirty="0"/>
          </a:p>
        </p:txBody>
      </p:sp>
      <p:pic>
        <p:nvPicPr>
          <p:cNvPr id="6146" name="Picture 2" descr="Image result for connected componen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39"/>
          <a:stretch/>
        </p:blipFill>
        <p:spPr bwMode="auto">
          <a:xfrm>
            <a:off x="2889411" y="3408715"/>
            <a:ext cx="6618449" cy="306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241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=""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=""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=""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=""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=""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=""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=""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=""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=""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=""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=""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=""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=""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=""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=""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  <a:r>
                <a:rPr lang="en-US" sz="2000" dirty="0">
                  <a:latin typeface="+mj-lt"/>
                </a:rPr>
                <a:t> (?)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=""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=""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=""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=""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=""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=""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=""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=""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=""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=""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8FC7B7D5-8AA2-4288-81B6-8DA0AC44ED60}"/>
              </a:ext>
            </a:extLst>
          </p:cNvPr>
          <p:cNvSpPr/>
          <p:nvPr/>
        </p:nvSpPr>
        <p:spPr>
          <a:xfrm>
            <a:off x="3135296" y="3078624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141A863A-5212-4FE5-AA4E-9154EC9F2C2A}"/>
              </a:ext>
            </a:extLst>
          </p:cNvPr>
          <p:cNvSpPr/>
          <p:nvPr/>
        </p:nvSpPr>
        <p:spPr>
          <a:xfrm>
            <a:off x="237686" y="6190101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13900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291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3652</Words>
  <Application>Microsoft Office PowerPoint</Application>
  <PresentationFormat>Custom</PresentationFormat>
  <Paragraphs>1671</Paragraphs>
  <Slides>81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class_layout</vt:lpstr>
      <vt:lpstr>Image processing</vt:lpstr>
      <vt:lpstr>References</vt:lpstr>
      <vt:lpstr>Some motivation</vt:lpstr>
      <vt:lpstr>contents</vt:lpstr>
      <vt:lpstr>Image representation</vt:lpstr>
      <vt:lpstr>Image representation</vt:lpstr>
      <vt:lpstr>contents</vt:lpstr>
      <vt:lpstr>Pixel-wise operators</vt:lpstr>
      <vt:lpstr>Pixel-wise operators</vt:lpstr>
      <vt:lpstr>Pixel-wise operators</vt:lpstr>
      <vt:lpstr>Pixel-wise operators</vt:lpstr>
      <vt:lpstr>Pixel-wise operators</vt:lpstr>
      <vt:lpstr>Pixel-wise operators</vt:lpstr>
      <vt:lpstr>Pixel-wise operators</vt:lpstr>
      <vt:lpstr>Contrast</vt:lpstr>
      <vt:lpstr>Pixel-wise operators</vt:lpstr>
      <vt:lpstr>Pixel-wise operators</vt:lpstr>
      <vt:lpstr>Pixel-wise operators</vt:lpstr>
      <vt:lpstr>Gamma correction</vt:lpstr>
      <vt:lpstr>Gamma correction</vt:lpstr>
      <vt:lpstr>contents</vt:lpstr>
      <vt:lpstr>Gaussian Noise</vt:lpstr>
      <vt:lpstr>Salt &amp; Pepper noise</vt:lpstr>
      <vt:lpstr>And some more noise</vt:lpstr>
      <vt:lpstr>Noise reduction with LTI filters</vt:lpstr>
      <vt:lpstr>Convolution</vt:lpstr>
      <vt:lpstr>Example: mean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… and the result is</vt:lpstr>
      <vt:lpstr>Gaussian filter</vt:lpstr>
      <vt:lpstr>Median filter</vt:lpstr>
      <vt:lpstr>Example in .ipynb</vt:lpstr>
      <vt:lpstr>contents</vt:lpstr>
      <vt:lpstr>FFT of an image</vt:lpstr>
      <vt:lpstr>Convolution in frequency domain</vt:lpstr>
      <vt:lpstr>Low-pass filters</vt:lpstr>
      <vt:lpstr>LP example</vt:lpstr>
      <vt:lpstr>FFT of gaussian noise</vt:lpstr>
      <vt:lpstr>Mean vs. Gaussian filter</vt:lpstr>
      <vt:lpstr>contents</vt:lpstr>
      <vt:lpstr>Image Scaling</vt:lpstr>
      <vt:lpstr>Image sub-sampling</vt:lpstr>
      <vt:lpstr>Image sub-sampling</vt:lpstr>
      <vt:lpstr>PowerPoint Presentation</vt:lpstr>
      <vt:lpstr>Even worse for synthetic images</vt:lpstr>
      <vt:lpstr>PowerPoint Presentation</vt:lpstr>
      <vt:lpstr>Nyquist limit – 2D example</vt:lpstr>
      <vt:lpstr>Nyquist limit- frequency response</vt:lpstr>
      <vt:lpstr>Example: wagon-wheel effect</vt:lpstr>
      <vt:lpstr>Gaussian pre-filtering</vt:lpstr>
      <vt:lpstr>Subsampling with Gaussian pre-filtering</vt:lpstr>
      <vt:lpstr>Compare with...</vt:lpstr>
      <vt:lpstr>Low pass filtering- frequency response</vt:lpstr>
      <vt:lpstr>Back to the checkerboard</vt:lpstr>
      <vt:lpstr>Gaussian pre-filtering</vt:lpstr>
      <vt:lpstr>PowerPoint Presentation</vt:lpstr>
      <vt:lpstr>PowerPoint Presentation</vt:lpstr>
      <vt:lpstr>Gaussian Pyramid</vt:lpstr>
      <vt:lpstr>contents</vt:lpstr>
      <vt:lpstr>Upsampling</vt:lpstr>
      <vt:lpstr>Upsampling </vt:lpstr>
      <vt:lpstr>PowerPoint Presentation</vt:lpstr>
      <vt:lpstr>PowerPoint Presentation</vt:lpstr>
      <vt:lpstr>contents</vt:lpstr>
      <vt:lpstr>Morphology</vt:lpstr>
      <vt:lpstr>Morphology</vt:lpstr>
      <vt:lpstr>Morphology</vt:lpstr>
      <vt:lpstr>Morphology</vt:lpstr>
      <vt:lpstr>Dilation</vt:lpstr>
      <vt:lpstr>Erosion</vt:lpstr>
      <vt:lpstr>Opening</vt:lpstr>
      <vt:lpstr>Closing</vt:lpstr>
      <vt:lpstr>contents</vt:lpstr>
      <vt:lpstr>Connected components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recap</dc:title>
  <dc:creator> </dc:creator>
  <cp:lastModifiedBy>Yoni Chechik</cp:lastModifiedBy>
  <cp:revision>100</cp:revision>
  <dcterms:created xsi:type="dcterms:W3CDTF">2019-07-13T08:31:13Z</dcterms:created>
  <dcterms:modified xsi:type="dcterms:W3CDTF">2019-11-14T10:28:49Z</dcterms:modified>
</cp:coreProperties>
</file>